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09" r:id="rId3"/>
    <p:sldMasterId id="2147483722" r:id="rId4"/>
    <p:sldMasterId id="2147483734" r:id="rId5"/>
    <p:sldMasterId id="2147483764" r:id="rId6"/>
  </p:sldMasterIdLst>
  <p:sldIdLst>
    <p:sldId id="256" r:id="rId7"/>
    <p:sldId id="291" r:id="rId8"/>
    <p:sldId id="257" r:id="rId9"/>
    <p:sldId id="286" r:id="rId10"/>
    <p:sldId id="279" r:id="rId11"/>
    <p:sldId id="289" r:id="rId12"/>
    <p:sldId id="280" r:id="rId13"/>
    <p:sldId id="295" r:id="rId14"/>
    <p:sldId id="282" r:id="rId15"/>
    <p:sldId id="283" r:id="rId16"/>
    <p:sldId id="297" r:id="rId17"/>
    <p:sldId id="258" r:id="rId18"/>
    <p:sldId id="261" r:id="rId19"/>
    <p:sldId id="259" r:id="rId20"/>
    <p:sldId id="264" r:id="rId21"/>
    <p:sldId id="294" r:id="rId22"/>
    <p:sldId id="271" r:id="rId23"/>
    <p:sldId id="265" r:id="rId24"/>
    <p:sldId id="277" r:id="rId25"/>
    <p:sldId id="268" r:id="rId26"/>
    <p:sldId id="262" r:id="rId27"/>
    <p:sldId id="298" r:id="rId28"/>
    <p:sldId id="288" r:id="rId29"/>
    <p:sldId id="267" r:id="rId30"/>
  </p:sldIdLst>
  <p:sldSz cx="12192000" cy="6858000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09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5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5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1604964"/>
            <a:ext cx="2741084" cy="452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4964"/>
            <a:ext cx="8026400" cy="452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53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130425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11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6EF9-7006-4D5A-972E-EB3A911259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6576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A9A8B-2AF9-4A6B-B14E-6F03AC50A2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994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4C9E8-48DF-45A6-A385-197067996F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7324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228E7-91AD-4639-818D-3BCBCD6659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0874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896D2-2C38-4ADE-8790-6BFFE7CAE4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6019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59E4C-F785-44BE-9322-AA90F4C5C9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9045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DF37E-DAD1-4D0D-BD96-8804F0708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092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8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E523B-3816-48BC-ACEE-4C64808094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58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94A3-DA30-4ABD-9E53-88FF1680E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6659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5A332-B9BE-403A-85B4-9595DB1ABA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4974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1084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191CB-75BA-4FBD-913C-5C043CBE0C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2733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92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84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61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604964"/>
            <a:ext cx="5382684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484" y="1604964"/>
            <a:ext cx="53848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682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403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45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20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48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93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71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1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1604964"/>
            <a:ext cx="2741084" cy="452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4964"/>
            <a:ext cx="8026400" cy="452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63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130425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34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F7DB6-6F85-4109-AF91-C74FD2A12E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385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68C5-4454-4465-A0B5-D9BC9E4924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9838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11B7C-D14A-40FD-854F-00D89F83B9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0095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86E33-4B1E-4571-A284-FC85603D9C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7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604964"/>
            <a:ext cx="5382684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484" y="1604964"/>
            <a:ext cx="53848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65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A027-9682-49F6-BE79-F0E61A46EA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5540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857F0-EA8E-44A7-8FD3-D18506A2BB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041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16847-F867-408A-930A-F49AAA4887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4370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E8EC3-BAB3-4BD1-8F98-92D505306E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3350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D1193-0E80-40D7-9CC7-D243D34A9E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998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20C2A-3E97-4A77-9F14-32963D5311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2896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1084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5F2F-BDF5-4659-9D6D-A7FF7493C6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0855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44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216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19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1346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00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16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03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5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35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041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491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651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1477" y="2420888"/>
            <a:ext cx="8640960" cy="1102022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1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938827" y="956018"/>
            <a:ext cx="7680853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2458773" y="2285256"/>
            <a:ext cx="787287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Дата 3"/>
          <p:cNvSpPr txBox="1">
            <a:spLocks/>
          </p:cNvSpPr>
          <p:nvPr/>
        </p:nvSpPr>
        <p:spPr>
          <a:xfrm>
            <a:off x="812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48A96-E1BB-4C8F-80B2-32A47A48A9D5}" type="datetimeFigureOut">
              <a:rPr lang="ru-RU" sz="1200" smtClean="0"/>
              <a:pPr/>
              <a:t>17.09.2020</a:t>
            </a:fld>
            <a:endParaRPr lang="ru-RU" sz="1200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z="1200" smtClean="0"/>
              <a:pPr/>
              <a:t>‹#›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6704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779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617" y="2420889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31638" y="3789041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0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833747" y="6410897"/>
            <a:ext cx="162065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538912" y="6356351"/>
            <a:ext cx="2199456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61747" y="6356351"/>
            <a:ext cx="162065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8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1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5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33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1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2130425"/>
            <a:ext cx="10361084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80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48655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06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0"/>
            <a:r>
              <a:rPr lang="en-GB" altLang="ru-RU" smtClean="0"/>
              <a:t>Девятый уровень структурыОбразец текста</a:t>
            </a:r>
          </a:p>
          <a:p>
            <a:pPr lvl="1"/>
            <a:r>
              <a:rPr lang="en-GB" altLang="ru-RU" smtClean="0"/>
              <a:t>Второй уровень</a:t>
            </a:r>
          </a:p>
          <a:p>
            <a:pPr lvl="2"/>
            <a:r>
              <a:rPr lang="en-GB" altLang="ru-RU" smtClean="0"/>
              <a:t>Третий уровень</a:t>
            </a:r>
          </a:p>
          <a:p>
            <a:pPr lvl="3"/>
            <a:r>
              <a:rPr lang="en-GB" altLang="ru-RU" smtClean="0"/>
              <a:t>Четвертый уровень</a:t>
            </a:r>
          </a:p>
          <a:p>
            <a:pPr lvl="4"/>
            <a:r>
              <a:rPr lang="en-GB" altLang="ru-RU" smtClean="0"/>
              <a:t>Пятый уровень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fld id="{AB7E7255-AAC5-4661-965B-CCFFB4294C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912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/>
  <p:txStyles>
    <p:titleStyle>
      <a:lvl1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2130425"/>
            <a:ext cx="10361084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267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06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0"/>
            <a:r>
              <a:rPr lang="en-GB" altLang="ru-RU" smtClean="0"/>
              <a:t>Девятый уровень структурыОбразец текста</a:t>
            </a:r>
          </a:p>
          <a:p>
            <a:pPr lvl="1"/>
            <a:r>
              <a:rPr lang="en-GB" altLang="ru-RU" smtClean="0"/>
              <a:t>Второй уровень</a:t>
            </a:r>
          </a:p>
          <a:p>
            <a:pPr lvl="2"/>
            <a:r>
              <a:rPr lang="en-GB" altLang="ru-RU" smtClean="0"/>
              <a:t>Третий уровень</a:t>
            </a:r>
          </a:p>
          <a:p>
            <a:pPr lvl="3"/>
            <a:r>
              <a:rPr lang="en-GB" altLang="ru-RU" smtClean="0"/>
              <a:t>Четвертый уровень</a:t>
            </a:r>
          </a:p>
          <a:p>
            <a:pPr lvl="4"/>
            <a:r>
              <a:rPr lang="en-GB" altLang="ru-RU" smtClean="0"/>
              <a:t>Пятый уровень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r>
              <a:rPr lang="ru-RU" altLang="ru-RU"/>
              <a:t>14.9.15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mtClean="0">
                <a:solidFill>
                  <a:srgbClr val="000000"/>
                </a:solidFill>
                <a:latin typeface="+mn-lt"/>
                <a:cs typeface="Arial Unicode MS" charset="0"/>
              </a:defRPr>
            </a:lvl1pPr>
          </a:lstStyle>
          <a:p>
            <a:pPr>
              <a:defRPr/>
            </a:pPr>
            <a:fld id="{02656E1F-F340-45C8-BAD5-5D75D76964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824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/>
  <p:txStyles>
    <p:titleStyle>
      <a:lvl1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82A5-EAEE-4215-B337-8F7E9F325068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135F-1BBA-4B51-9430-D55AD1E98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2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5627" y="803618"/>
            <a:ext cx="7680853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5573" y="2132856"/>
            <a:ext cx="787287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A5B63A-1B6F-4506-B182-8123F4C1A28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77BEB60-A7D2-4547-90B3-91B07C9890A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5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slide" Target="slide3.xml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69.jpe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3.xml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jpeg"/><Relationship Id="rId10" Type="http://schemas.openxmlformats.org/officeDocument/2006/relationships/image" Target="../media/image66.emf"/><Relationship Id="rId4" Type="http://schemas.openxmlformats.org/officeDocument/2006/relationships/image" Target="../media/image61.png"/><Relationship Id="rId9" Type="http://schemas.openxmlformats.org/officeDocument/2006/relationships/image" Target="../media/image65.emf"/><Relationship Id="rId1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emf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12" Type="http://schemas.openxmlformats.org/officeDocument/2006/relationships/image" Target="../media/image81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jpeg"/><Relationship Id="rId11" Type="http://schemas.openxmlformats.org/officeDocument/2006/relationships/image" Target="../media/image80.emf"/><Relationship Id="rId5" Type="http://schemas.openxmlformats.org/officeDocument/2006/relationships/image" Target="../media/image75.jpe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slide" Target="slide3.xml"/><Relationship Id="rId1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9.xml"/><Relationship Id="rId6" Type="http://schemas.openxmlformats.org/officeDocument/2006/relationships/slide" Target="slide3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" Target="slide3.xml"/><Relationship Id="rId7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8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slide" Target="slide3.xm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0.jpeg"/><Relationship Id="rId7" Type="http://schemas.openxmlformats.org/officeDocument/2006/relationships/slide" Target="slide3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png"/><Relationship Id="rId3" Type="http://schemas.openxmlformats.org/officeDocument/2006/relationships/image" Target="../media/image136.jpeg"/><Relationship Id="rId7" Type="http://schemas.openxmlformats.org/officeDocument/2006/relationships/image" Target="../media/image138.jpeg"/><Relationship Id="rId12" Type="http://schemas.openxmlformats.org/officeDocument/2006/relationships/image" Target="../media/image14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4.png"/><Relationship Id="rId11" Type="http://schemas.openxmlformats.org/officeDocument/2006/relationships/image" Target="../media/image142.jpeg"/><Relationship Id="rId5" Type="http://schemas.openxmlformats.org/officeDocument/2006/relationships/slide" Target="slide3.xml"/><Relationship Id="rId10" Type="http://schemas.openxmlformats.org/officeDocument/2006/relationships/image" Target="../media/image141.jpeg"/><Relationship Id="rId4" Type="http://schemas.openxmlformats.org/officeDocument/2006/relationships/image" Target="../media/image137.jpeg"/><Relationship Id="rId9" Type="http://schemas.openxmlformats.org/officeDocument/2006/relationships/image" Target="../media/image1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" Target="slide3.xml"/><Relationship Id="rId7" Type="http://schemas.openxmlformats.org/officeDocument/2006/relationships/image" Target="../media/image149.png"/><Relationship Id="rId12" Type="http://schemas.openxmlformats.org/officeDocument/2006/relationships/image" Target="../media/image154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8.png"/><Relationship Id="rId11" Type="http://schemas.openxmlformats.org/officeDocument/2006/relationships/image" Target="../media/image153.jpeg"/><Relationship Id="rId5" Type="http://schemas.openxmlformats.org/officeDocument/2006/relationships/image" Target="../media/image147.pn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jpeg"/><Relationship Id="rId3" Type="http://schemas.openxmlformats.org/officeDocument/2006/relationships/image" Target="../media/image155.png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image" Target="../media/image157.jpeg"/><Relationship Id="rId15" Type="http://schemas.openxmlformats.org/officeDocument/2006/relationships/image" Target="../media/image16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Relationship Id="rId14" Type="http://schemas.openxmlformats.org/officeDocument/2006/relationships/image" Target="../media/image1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6.xml"/><Relationship Id="rId18" Type="http://schemas.openxmlformats.org/officeDocument/2006/relationships/slide" Target="slide22.xml"/><Relationship Id="rId3" Type="http://schemas.openxmlformats.org/officeDocument/2006/relationships/slide" Target="slide5.xml"/><Relationship Id="rId21" Type="http://schemas.openxmlformats.org/officeDocument/2006/relationships/slide" Target="slide17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21.xml"/><Relationship Id="rId2" Type="http://schemas.openxmlformats.org/officeDocument/2006/relationships/slide" Target="slide4.xml"/><Relationship Id="rId16" Type="http://schemas.openxmlformats.org/officeDocument/2006/relationships/slide" Target="slide20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59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slide" Target="slide19.xml"/><Relationship Id="rId10" Type="http://schemas.openxmlformats.org/officeDocument/2006/relationships/slide" Target="slide13.xml"/><Relationship Id="rId19" Type="http://schemas.openxmlformats.org/officeDocument/2006/relationships/slide" Target="slide23.xml"/><Relationship Id="rId4" Type="http://schemas.openxmlformats.org/officeDocument/2006/relationships/slide" Target="slide6.xml"/><Relationship Id="rId9" Type="http://schemas.openxmlformats.org/officeDocument/2006/relationships/slide" Target="slide12.xml"/><Relationship Id="rId14" Type="http://schemas.openxmlformats.org/officeDocument/2006/relationships/slide" Target="slide18.xml"/><Relationship Id="rId22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hyperlink" Target="http://ourschool6.ucoz.ru/" TargetMode="External"/><Relationship Id="rId2" Type="http://schemas.openxmlformats.org/officeDocument/2006/relationships/hyperlink" Target="https://mytyshi.ru/documents/resolutions/34699/" TargetMode="Externa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slide" Target="slide8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slide" Target="slide15.xml"/><Relationship Id="rId10" Type="http://schemas.openxmlformats.org/officeDocument/2006/relationships/slide" Target="slide17.xml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12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13143" r="1107" b="11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>
            <a:off x="9119683" y="3299838"/>
            <a:ext cx="1490147" cy="1741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740327" y="3299838"/>
            <a:ext cx="1357814" cy="17041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3226"/>
            <a:ext cx="12192000" cy="609524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/>
            <a:sp3d extrusionH="57150">
              <a:bevelT w="50800" h="38100" prst="riblet"/>
            </a:sp3d>
          </a:bodyPr>
          <a:lstStyle/>
          <a:p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ФИНАНСОВЫЕ РЕСУРСЫ</a:t>
            </a:r>
          </a:p>
        </p:txBody>
      </p:sp>
      <p:pic>
        <p:nvPicPr>
          <p:cNvPr id="3079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057" y="137731"/>
            <a:ext cx="6286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849" y="747255"/>
            <a:ext cx="11368544" cy="791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Финансовая деятельность была и остается направленной на создание условий, обеспечивающих полноценный присмотр и уход за </a:t>
            </a:r>
            <a:r>
              <a:rPr lang="ru-RU" dirty="0" smtClean="0">
                <a:solidFill>
                  <a:schemeClr val="tx1"/>
                </a:solidFill>
              </a:rPr>
              <a:t>дошколятами, а также проведение </a:t>
            </a:r>
            <a:r>
              <a:rPr lang="ru-RU" dirty="0" smtClean="0"/>
              <a:t>образовательного процесса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79423" y="1761915"/>
            <a:ext cx="6611680" cy="477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Источниками финансирования были и являются: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86849" y="2472299"/>
            <a:ext cx="5480084" cy="791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б</a:t>
            </a:r>
            <a:r>
              <a:rPr lang="ru-RU" b="1" dirty="0" smtClean="0"/>
              <a:t>юджетные средства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75310" y="2472299"/>
            <a:ext cx="5480084" cy="791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внебю</a:t>
            </a:r>
            <a:r>
              <a:rPr lang="ru-RU" b="1" dirty="0" smtClean="0"/>
              <a:t>джетные средства </a:t>
            </a:r>
          </a:p>
          <a:p>
            <a:pPr algn="ctr"/>
            <a:r>
              <a:rPr lang="ru-RU" dirty="0" smtClean="0"/>
              <a:t>(платные образовательные услуги)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849" y="3707474"/>
            <a:ext cx="1445106" cy="6775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Заработная плата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473099" y="3782598"/>
            <a:ext cx="1764406" cy="839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Закупка оборудования для пищеблока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0090988" y="3754693"/>
            <a:ext cx="1764406" cy="867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Ремонт спальных  помещений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383685" y="4163882"/>
            <a:ext cx="1481071" cy="730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Замена окон 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215529" y="3728900"/>
            <a:ext cx="1764406" cy="6775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Коммунальные платежи</a:t>
            </a:r>
            <a:endParaRPr lang="ru-RU" sz="14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438121" y="2213524"/>
            <a:ext cx="167646" cy="2587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9217447" y="2213524"/>
            <a:ext cx="197133" cy="2587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226891" y="3263339"/>
            <a:ext cx="975636" cy="4441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931955" y="3263339"/>
            <a:ext cx="1294936" cy="4441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8237505" y="3263339"/>
            <a:ext cx="877847" cy="519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 стрелкой 1024"/>
          <p:cNvCxnSpPr/>
          <p:nvPr/>
        </p:nvCxnSpPr>
        <p:spPr>
          <a:xfrm>
            <a:off x="9102472" y="3276652"/>
            <a:ext cx="984298" cy="519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 стрелкой 1028"/>
          <p:cNvCxnSpPr/>
          <p:nvPr/>
        </p:nvCxnSpPr>
        <p:spPr>
          <a:xfrm>
            <a:off x="9098141" y="3313151"/>
            <a:ext cx="4331" cy="902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719775" y="6577889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473099" y="5003945"/>
            <a:ext cx="1764406" cy="839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Ремонт групповых помещений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125408" y="5022726"/>
            <a:ext cx="1764406" cy="839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Ремонт туалетных комнат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419234" y="5741838"/>
            <a:ext cx="1481071" cy="8360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Закупка малых форм на групповые участки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209402" y="4506982"/>
            <a:ext cx="1764406" cy="839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Ремонт помещений</a:t>
            </a:r>
            <a:endParaRPr lang="ru-RU" sz="1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131210" y="4508179"/>
            <a:ext cx="1764406" cy="839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Канцелярские товары и бытовая химия</a:t>
            </a:r>
            <a:endParaRPr lang="ru-RU" sz="14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521944" y="3299838"/>
            <a:ext cx="704948" cy="11320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215104" y="3335183"/>
            <a:ext cx="477243" cy="11633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486848" y="5468239"/>
            <a:ext cx="5480085" cy="1109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ru-RU" sz="1200" b="1" dirty="0">
                <a:solidFill>
                  <a:schemeClr val="tx1"/>
                </a:solidFill>
              </a:rPr>
              <a:t>Образовательный комплекс дает возможность </a:t>
            </a:r>
            <a:r>
              <a:rPr lang="ru-RU" sz="1200" dirty="0">
                <a:solidFill>
                  <a:schemeClr val="tx1"/>
                </a:solidFill>
              </a:rPr>
              <a:t>увеличения количества финансовых средств, выделяемых на учреждение: чем больше обучающихся, тем больше предоставляется денег. За счет этого может повышаться качество </a:t>
            </a:r>
            <a:r>
              <a:rPr lang="ru-RU" sz="1200" dirty="0" smtClean="0">
                <a:solidFill>
                  <a:schemeClr val="tx1"/>
                </a:solidFill>
              </a:rPr>
              <a:t>развивающей предметно-пространственной  </a:t>
            </a:r>
            <a:r>
              <a:rPr lang="ru-RU" sz="1200" dirty="0">
                <a:solidFill>
                  <a:schemeClr val="tx1"/>
                </a:solidFill>
              </a:rPr>
              <a:t>среды: </a:t>
            </a:r>
            <a:r>
              <a:rPr lang="ru-RU" sz="1200" dirty="0" smtClean="0">
                <a:solidFill>
                  <a:schemeClr val="tx1"/>
                </a:solidFill>
              </a:rPr>
              <a:t>оснащение кабинетов, групп и  прочее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9098141" y="4894752"/>
            <a:ext cx="10770" cy="8607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674"/>
            <a:ext cx="12192000" cy="99874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УСЛОВИЯ ОСУЩЕСТВЛЕНИЯ ОБРАЗОВАТЕЛЬНОГО ПРОЦЕССА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64058" y="173159"/>
            <a:ext cx="627942" cy="4328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1645" y="1349485"/>
            <a:ext cx="3320563" cy="18207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Дошкольное отделение  </a:t>
            </a:r>
            <a:r>
              <a:rPr lang="ru-RU" sz="1200" b="1" dirty="0">
                <a:solidFill>
                  <a:schemeClr val="tx1"/>
                </a:solidFill>
              </a:rPr>
              <a:t>посещают </a:t>
            </a:r>
            <a:r>
              <a:rPr lang="ru-RU" sz="1200" b="1" dirty="0" smtClean="0">
                <a:solidFill>
                  <a:schemeClr val="tx1"/>
                </a:solidFill>
              </a:rPr>
              <a:t>650 </a:t>
            </a:r>
            <a:r>
              <a:rPr lang="ru-RU" sz="1200" b="1" dirty="0">
                <a:solidFill>
                  <a:schemeClr val="tx1"/>
                </a:solidFill>
              </a:rPr>
              <a:t>воспитанников, из них:</a:t>
            </a:r>
          </a:p>
          <a:p>
            <a:r>
              <a:rPr lang="ru-RU" sz="1200" dirty="0">
                <a:solidFill>
                  <a:schemeClr val="tx1"/>
                </a:solidFill>
              </a:rPr>
              <a:t> в </a:t>
            </a:r>
            <a:r>
              <a:rPr lang="ru-RU" sz="1200" dirty="0" smtClean="0">
                <a:solidFill>
                  <a:schemeClr val="tx1"/>
                </a:solidFill>
              </a:rPr>
              <a:t>группах  </a:t>
            </a:r>
            <a:r>
              <a:rPr lang="ru-RU" sz="1200" dirty="0">
                <a:solidFill>
                  <a:schemeClr val="tx1"/>
                </a:solidFill>
              </a:rPr>
              <a:t>кратковременного пребывания </a:t>
            </a:r>
            <a:r>
              <a:rPr lang="ru-RU" sz="1200" dirty="0" smtClean="0">
                <a:solidFill>
                  <a:schemeClr val="tx1"/>
                </a:solidFill>
              </a:rPr>
              <a:t>50 </a:t>
            </a:r>
            <a:r>
              <a:rPr lang="ru-RU" sz="1200" dirty="0">
                <a:solidFill>
                  <a:schemeClr val="tx1"/>
                </a:solidFill>
              </a:rPr>
              <a:t>детей, 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</a:t>
            </a:r>
            <a:r>
              <a:rPr lang="ru-RU" sz="1200" dirty="0" smtClean="0">
                <a:solidFill>
                  <a:schemeClr val="tx1"/>
                </a:solidFill>
              </a:rPr>
              <a:t>группах </a:t>
            </a:r>
            <a:r>
              <a:rPr lang="ru-RU" sz="1200" dirty="0">
                <a:solidFill>
                  <a:schemeClr val="tx1"/>
                </a:solidFill>
              </a:rPr>
              <a:t>раннего возраста 29 детей, 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</a:t>
            </a:r>
            <a:r>
              <a:rPr lang="ru-RU" sz="1200" dirty="0" smtClean="0">
                <a:solidFill>
                  <a:schemeClr val="tx1"/>
                </a:solidFill>
              </a:rPr>
              <a:t>логопедических группах  118 </a:t>
            </a:r>
            <a:r>
              <a:rPr lang="ru-RU" sz="1200" dirty="0">
                <a:solidFill>
                  <a:schemeClr val="tx1"/>
                </a:solidFill>
              </a:rPr>
              <a:t>детей,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</a:t>
            </a:r>
            <a:r>
              <a:rPr lang="ru-RU" sz="1200" dirty="0" smtClean="0">
                <a:solidFill>
                  <a:schemeClr val="tx1"/>
                </a:solidFill>
              </a:rPr>
              <a:t>общеразвивающих группах 453 ребенка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24428" y="1347636"/>
            <a:ext cx="3321963" cy="19686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/>
              <a:t>Корпуса дошкольного отделения оборудованы</a:t>
            </a:r>
            <a:r>
              <a:rPr lang="ru-RU" sz="1200" b="1" dirty="0"/>
              <a:t>: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музыкальные залы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физкультурные залы 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кабинеты  </a:t>
            </a:r>
            <a:r>
              <a:rPr lang="ru-RU" sz="1200" dirty="0">
                <a:solidFill>
                  <a:schemeClr val="tx1"/>
                </a:solidFill>
              </a:rPr>
              <a:t>логопедов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кабинеты  </a:t>
            </a:r>
            <a:r>
              <a:rPr lang="ru-RU" sz="1200" dirty="0">
                <a:solidFill>
                  <a:schemeClr val="tx1"/>
                </a:solidFill>
              </a:rPr>
              <a:t>психологов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методические  кабинеты</a:t>
            </a:r>
            <a:endParaRPr lang="ru-RU" sz="1200" dirty="0">
              <a:solidFill>
                <a:schemeClr val="tx1"/>
              </a:solidFill>
            </a:endParaRPr>
          </a:p>
          <a:p>
            <a:pPr lvl="0"/>
            <a:r>
              <a:rPr lang="ru-RU" sz="1200" dirty="0" smtClean="0">
                <a:solidFill>
                  <a:schemeClr val="tx1"/>
                </a:solidFill>
              </a:rPr>
              <a:t>медицинские </a:t>
            </a:r>
            <a:r>
              <a:rPr lang="ru-RU" sz="1200" dirty="0">
                <a:solidFill>
                  <a:schemeClr val="tx1"/>
                </a:solidFill>
              </a:rPr>
              <a:t>кабинеты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изолятор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/>
              <a:t>Планируется открытие сенсорной комнаты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0893" y="5321238"/>
            <a:ext cx="10976228" cy="1261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200" b="1" dirty="0"/>
              <a:t> </a:t>
            </a:r>
            <a:r>
              <a:rPr lang="en-US" sz="1200" b="1" dirty="0" smtClean="0"/>
              <a:t>              </a:t>
            </a:r>
            <a:r>
              <a:rPr lang="ru-RU" sz="1200" b="1" dirty="0" smtClean="0">
                <a:solidFill>
                  <a:schemeClr val="tx1"/>
                </a:solidFill>
              </a:rPr>
              <a:t>Территория </a:t>
            </a:r>
            <a:r>
              <a:rPr lang="ru-RU" sz="1200" b="1" dirty="0">
                <a:solidFill>
                  <a:schemeClr val="tx1"/>
                </a:solidFill>
              </a:rPr>
              <a:t>всех </a:t>
            </a:r>
            <a:r>
              <a:rPr lang="ru-RU" sz="1200" b="1" dirty="0" smtClean="0">
                <a:solidFill>
                  <a:schemeClr val="tx1"/>
                </a:solidFill>
              </a:rPr>
              <a:t>корпусов дошкольного отделения </a:t>
            </a:r>
            <a:r>
              <a:rPr lang="ru-RU" sz="1200" dirty="0" smtClean="0">
                <a:solidFill>
                  <a:schemeClr val="tx1"/>
                </a:solidFill>
              </a:rPr>
              <a:t>благоустроена</a:t>
            </a:r>
            <a:r>
              <a:rPr lang="ru-RU" sz="1200" dirty="0">
                <a:solidFill>
                  <a:schemeClr val="tx1"/>
                </a:solidFill>
              </a:rPr>
              <a:t>, хорошо озеленена</a:t>
            </a:r>
            <a:r>
              <a:rPr lang="ru-RU" sz="1200" dirty="0" smtClean="0">
                <a:solidFill>
                  <a:schemeClr val="tx1"/>
                </a:solidFill>
              </a:rPr>
              <a:t>,</a:t>
            </a:r>
            <a:r>
              <a:rPr lang="ru-RU" sz="1200" dirty="0">
                <a:solidFill>
                  <a:schemeClr val="tx1"/>
                </a:solidFill>
              </a:rPr>
              <a:t> имеет металлическое </a:t>
            </a:r>
            <a:r>
              <a:rPr lang="ru-RU" sz="1200" dirty="0" smtClean="0">
                <a:solidFill>
                  <a:schemeClr val="tx1"/>
                </a:solidFill>
              </a:rPr>
              <a:t>ограждение,  </a:t>
            </a:r>
            <a:r>
              <a:rPr lang="ru-RU" sz="1200" dirty="0">
                <a:solidFill>
                  <a:schemeClr val="tx1"/>
                </a:solidFill>
              </a:rPr>
              <a:t>разбита на участки для прогулок детей,  оснащена малыми формами, игровым оборудованием и верандами. 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	На территориях корпусов дошкольного отделения </a:t>
            </a:r>
            <a:r>
              <a:rPr lang="ru-RU" sz="1200" dirty="0">
                <a:solidFill>
                  <a:schemeClr val="tx1"/>
                </a:solidFill>
              </a:rPr>
              <a:t>размещены спортивные площадки для </a:t>
            </a:r>
            <a:r>
              <a:rPr lang="ru-RU" sz="1200" dirty="0" smtClean="0">
                <a:solidFill>
                  <a:schemeClr val="tx1"/>
                </a:solidFill>
              </a:rPr>
              <a:t>занятий </a:t>
            </a:r>
            <a:r>
              <a:rPr lang="ru-RU" sz="1200" dirty="0">
                <a:solidFill>
                  <a:schemeClr val="tx1"/>
                </a:solidFill>
              </a:rPr>
              <a:t>на </a:t>
            </a:r>
            <a:r>
              <a:rPr lang="ru-RU" sz="1200" dirty="0" smtClean="0">
                <a:solidFill>
                  <a:schemeClr val="tx1"/>
                </a:solidFill>
              </a:rPr>
              <a:t>воздухе; разбиты </a:t>
            </a:r>
            <a:r>
              <a:rPr lang="ru-RU" sz="1200" dirty="0">
                <a:solidFill>
                  <a:schemeClr val="tx1"/>
                </a:solidFill>
              </a:rPr>
              <a:t>огороды </a:t>
            </a:r>
            <a:r>
              <a:rPr lang="ru-RU" sz="1200" dirty="0" smtClean="0">
                <a:solidFill>
                  <a:schemeClr val="tx1"/>
                </a:solidFill>
              </a:rPr>
              <a:t> для приобщения </a:t>
            </a:r>
            <a:r>
              <a:rPr lang="ru-RU" sz="1200" dirty="0">
                <a:solidFill>
                  <a:schemeClr val="tx1"/>
                </a:solidFill>
              </a:rPr>
              <a:t>детей к </a:t>
            </a:r>
            <a:r>
              <a:rPr lang="ru-RU" sz="1200" dirty="0" smtClean="0">
                <a:solidFill>
                  <a:schemeClr val="tx1"/>
                </a:solidFill>
              </a:rPr>
              <a:t>труду, для </a:t>
            </a:r>
            <a:endParaRPr lang="ru-RU" sz="1200" dirty="0">
              <a:solidFill>
                <a:schemeClr val="tx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ознакомления </a:t>
            </a:r>
            <a:r>
              <a:rPr lang="ru-RU" sz="1200" dirty="0">
                <a:solidFill>
                  <a:schemeClr val="tx1"/>
                </a:solidFill>
              </a:rPr>
              <a:t>с окружающим </a:t>
            </a:r>
            <a:r>
              <a:rPr lang="ru-RU" sz="1200" dirty="0" smtClean="0">
                <a:solidFill>
                  <a:schemeClr val="tx1"/>
                </a:solidFill>
              </a:rPr>
              <a:t>миром. </a:t>
            </a:r>
          </a:p>
          <a:p>
            <a:pPr algn="just"/>
            <a:r>
              <a:rPr lang="ru-RU" sz="1200" b="1" dirty="0">
                <a:solidFill>
                  <a:schemeClr val="tx1"/>
                </a:solidFill>
              </a:rPr>
              <a:t>	</a:t>
            </a:r>
            <a:r>
              <a:rPr lang="ru-RU" sz="1200" b="1" dirty="0" smtClean="0">
                <a:solidFill>
                  <a:schemeClr val="tx1"/>
                </a:solidFill>
              </a:rPr>
              <a:t>Дошкольники имеют возможность </a:t>
            </a:r>
            <a:r>
              <a:rPr lang="ru-RU" sz="1200" dirty="0" smtClean="0">
                <a:solidFill>
                  <a:schemeClr val="tx1"/>
                </a:solidFill>
              </a:rPr>
              <a:t>заниматься и проводить  соревнования в оборудованных спортивных залах  МБОУ СОШ №6 корпус1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27" y="2485037"/>
            <a:ext cx="895714" cy="119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41" y="4004408"/>
            <a:ext cx="1363651" cy="102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32" y="3550498"/>
            <a:ext cx="1109492" cy="1479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90" y="1122942"/>
            <a:ext cx="1369035" cy="102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45" y="1110036"/>
            <a:ext cx="1369035" cy="102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09" y="2544429"/>
            <a:ext cx="1369035" cy="102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84" y="3967066"/>
            <a:ext cx="1363651" cy="102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6160" y="3742708"/>
            <a:ext cx="1479323" cy="110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09" y="3527281"/>
            <a:ext cx="891414" cy="66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6145" y="3762942"/>
            <a:ext cx="1474397" cy="110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3340" y="4153694"/>
            <a:ext cx="1194287" cy="89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95" y="4399859"/>
            <a:ext cx="891414" cy="66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45" y="2544429"/>
            <a:ext cx="1403150" cy="105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6154" y="1104066"/>
            <a:ext cx="1202498" cy="90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926" y="3718001"/>
            <a:ext cx="1525757" cy="1144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01" y="3395356"/>
            <a:ext cx="891414" cy="66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9" name="TextBox 28"/>
          <p:cNvSpPr txBox="1"/>
          <p:nvPr/>
        </p:nvSpPr>
        <p:spPr>
          <a:xfrm>
            <a:off x="11719775" y="6577889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802" y="4392861"/>
            <a:ext cx="845713" cy="63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4931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255" y="110592"/>
            <a:ext cx="121920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  <a:sp3d extrusionH="57150">
              <a:bevelT w="50800" h="38100" prst="riblet"/>
            </a:sp3d>
          </a:bodyPr>
          <a:lstStyle/>
          <a:p>
            <a:pPr algn="ctr"/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С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ДЕТЬМИ </a:t>
            </a: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РАБОТАЮТ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ВЫСОКОКВАЛИФИЦИРОВАННЫЕ </a:t>
            </a: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ПЕДАГОГИ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558" y="1222783"/>
            <a:ext cx="2822578" cy="187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261" y="3392959"/>
            <a:ext cx="2756040" cy="201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3505" y="1277612"/>
            <a:ext cx="2700013" cy="189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3504" y="3449088"/>
            <a:ext cx="2700014" cy="189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05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50103"/>
            <a:ext cx="406399" cy="28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94070" y="1861257"/>
            <a:ext cx="634612" cy="57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7301" y="4195136"/>
            <a:ext cx="625546" cy="40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8893" y="4109190"/>
            <a:ext cx="634612" cy="57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66903" y="1789435"/>
            <a:ext cx="609600" cy="5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Прямоугольник 4"/>
          <p:cNvSpPr/>
          <p:nvPr/>
        </p:nvSpPr>
        <p:spPr>
          <a:xfrm>
            <a:off x="4114709" y="2960092"/>
            <a:ext cx="3962582" cy="9423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Педагогический </a:t>
            </a:r>
            <a:r>
              <a:rPr lang="ru-RU" sz="1600" b="1" dirty="0">
                <a:solidFill>
                  <a:schemeClr val="tx1"/>
                </a:solidFill>
              </a:rPr>
              <a:t>коллектив </a:t>
            </a:r>
            <a:r>
              <a:rPr lang="ru-RU" sz="1600" b="1" dirty="0" smtClean="0">
                <a:solidFill>
                  <a:schemeClr val="tx1"/>
                </a:solidFill>
              </a:rPr>
              <a:t>(человек/%):</a:t>
            </a:r>
            <a:endParaRPr lang="ru-RU" sz="1000" b="1" dirty="0" smtClean="0">
              <a:solidFill>
                <a:schemeClr val="tx1"/>
              </a:solidFill>
            </a:endParaRPr>
          </a:p>
          <a:p>
            <a:pPr algn="ctr"/>
            <a:endParaRPr lang="ru-RU" sz="500" b="1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Высшее образование –  50 (78%)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Среднее специальное </a:t>
            </a:r>
            <a:r>
              <a:rPr lang="ru-RU" sz="1400" dirty="0">
                <a:solidFill>
                  <a:schemeClr val="tx1"/>
                </a:solidFill>
              </a:rPr>
              <a:t>образование – 14 (2</a:t>
            </a:r>
            <a:r>
              <a:rPr lang="ru-RU" sz="1400" dirty="0"/>
              <a:t>2%)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114709" y="4120842"/>
            <a:ext cx="3962582" cy="653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/>
              <a:t>Высшая квалификационная категория – 38 (60%)</a:t>
            </a:r>
          </a:p>
          <a:p>
            <a:r>
              <a:rPr lang="ru-RU" sz="1400" dirty="0"/>
              <a:t>Первая квалификационная категория – 20 (31%)</a:t>
            </a:r>
          </a:p>
          <a:p>
            <a:r>
              <a:rPr lang="ru-RU" sz="1400" dirty="0"/>
              <a:t>Молодые специалисты –  6 (10%)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140964" y="1187810"/>
            <a:ext cx="3962582" cy="15538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/>
              <a:t>Все педагоги </a:t>
            </a:r>
            <a:r>
              <a:rPr lang="ru-RU" sz="1400" dirty="0" smtClean="0"/>
              <a:t>повышают </a:t>
            </a:r>
            <a:r>
              <a:rPr lang="ru-RU" sz="1400" dirty="0"/>
              <a:t>свой профессиональный уровень: посещают методические объединения, знакомятся с опытом работы </a:t>
            </a:r>
            <a:r>
              <a:rPr lang="ru-RU" sz="1400" dirty="0">
                <a:solidFill>
                  <a:schemeClr val="tx1"/>
                </a:solidFill>
              </a:rPr>
              <a:t>своих </a:t>
            </a:r>
            <a:r>
              <a:rPr lang="ru-RU" sz="1400" dirty="0" smtClean="0">
                <a:solidFill>
                  <a:schemeClr val="tx1"/>
                </a:solidFill>
              </a:rPr>
              <a:t>коллег,  </a:t>
            </a:r>
            <a:r>
              <a:rPr lang="ru-RU" sz="1400" dirty="0">
                <a:solidFill>
                  <a:schemeClr val="tx1"/>
                </a:solidFill>
              </a:rPr>
              <a:t>проходят курсы повышения квалификации, подтверждают уровень квалификационной категории каждые пять </a:t>
            </a:r>
            <a:r>
              <a:rPr lang="ru-RU" sz="1400" dirty="0" smtClean="0">
                <a:solidFill>
                  <a:schemeClr val="tx1"/>
                </a:solidFill>
              </a:rPr>
              <a:t>лет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719775" y="6577889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20194" y="4988253"/>
            <a:ext cx="3438659" cy="1733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Комплекс дает возможность привлекать к работе с дошкольниками высококвалифицированных специалистов школы, что позволит улучшить подготовку детей к школе. Педагоги </a:t>
            </a:r>
            <a:r>
              <a:rPr lang="ru-RU" sz="1200" dirty="0">
                <a:solidFill>
                  <a:schemeClr val="tx1"/>
                </a:solidFill>
              </a:rPr>
              <a:t>начальных классов </a:t>
            </a:r>
            <a:r>
              <a:rPr lang="ru-RU" sz="1200" dirty="0" smtClean="0">
                <a:solidFill>
                  <a:schemeClr val="tx1"/>
                </a:solidFill>
              </a:rPr>
              <a:t>могут</a:t>
            </a:r>
            <a:r>
              <a:rPr lang="ru-RU" sz="1200" dirty="0">
                <a:solidFill>
                  <a:schemeClr val="tx1"/>
                </a:solidFill>
              </a:rPr>
              <a:t> заранее наладить отношения со своими будущими первоклассниками, посещая их занятия, проводя интересные игры и участвуя в их </a:t>
            </a:r>
            <a:r>
              <a:rPr lang="ru-RU" sz="1200" dirty="0" smtClean="0">
                <a:solidFill>
                  <a:schemeClr val="tx1"/>
                </a:solidFill>
              </a:rPr>
              <a:t>праздниках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66" y="5508008"/>
            <a:ext cx="1226883" cy="122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33" y="5480892"/>
            <a:ext cx="1635844" cy="122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4" y="5490338"/>
            <a:ext cx="1665836" cy="123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397" y="5467061"/>
            <a:ext cx="940911" cy="125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5130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97499"/>
            <a:ext cx="12191999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  <a:sp3d extrusionH="57150">
              <a:bevelT w="50800" h="38100" prst="riblet"/>
            </a:sp3d>
          </a:bodyPr>
          <a:lstStyle/>
          <a:p>
            <a:pPr algn="ctr"/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А ТАК ЖЕ: ЛУЧШИЕ ПОВАРА, ВНИМАТЕЛЬНЫЕ НЯНИ,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ЗАМЕЧАТЕЛЬНЫЙ МЕДИЦИНСКИЙ ПЕРСОНАЛ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0062" y="4783557"/>
            <a:ext cx="2398760" cy="149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6628" y="1505383"/>
            <a:ext cx="2201924" cy="146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0852" y="1502110"/>
            <a:ext cx="2173580" cy="141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0" y="3922422"/>
            <a:ext cx="2669176" cy="1502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" y="1280527"/>
            <a:ext cx="1854165" cy="247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85" y="1280527"/>
            <a:ext cx="1854165" cy="247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34" y="3752747"/>
            <a:ext cx="1130016" cy="847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07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47441"/>
            <a:ext cx="62865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92275" y="6277920"/>
            <a:ext cx="713412" cy="58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60202" y="2920189"/>
            <a:ext cx="743403" cy="60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05006" y="2890584"/>
            <a:ext cx="725271" cy="59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3" name="Прямоугольник 2"/>
          <p:cNvSpPr/>
          <p:nvPr/>
        </p:nvSpPr>
        <p:spPr>
          <a:xfrm>
            <a:off x="344423" y="5553121"/>
            <a:ext cx="3730001" cy="1050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В </a:t>
            </a:r>
            <a:r>
              <a:rPr lang="ru-RU" sz="1200" dirty="0" smtClean="0"/>
              <a:t>дошкольном отделении работают </a:t>
            </a:r>
            <a:r>
              <a:rPr lang="ru-RU" sz="1200" dirty="0"/>
              <a:t>творческие, инициативные </a:t>
            </a:r>
            <a:r>
              <a:rPr lang="ru-RU" sz="1200" dirty="0" smtClean="0"/>
              <a:t>люди. </a:t>
            </a:r>
            <a:r>
              <a:rPr lang="ru-RU" sz="1200" dirty="0"/>
              <a:t>Они делают все, чтобы детям было комфортно и уютно в детском саду, каждому найдут занятие по </a:t>
            </a:r>
            <a:r>
              <a:rPr lang="ru-RU" sz="1200" dirty="0" smtClean="0"/>
              <a:t>душе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44461" y="3953323"/>
            <a:ext cx="3718887" cy="26504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Воспитатели открывают новые горизонты для детей, логопеды помогают познать родной язык, педагоги-психологи создают атмосферу </a:t>
            </a:r>
            <a:r>
              <a:rPr lang="ru-RU" sz="1200" dirty="0">
                <a:solidFill>
                  <a:schemeClr val="tx1"/>
                </a:solidFill>
              </a:rPr>
              <a:t>психологического комфорта, музыкальные руководители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открывают детям мир музыки, инструкторы по физической культуре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занимаются воспитанием здорового подрастающего поколения, младшие </a:t>
            </a:r>
            <a:r>
              <a:rPr lang="ru-RU" sz="1200" dirty="0" smtClean="0">
                <a:solidFill>
                  <a:schemeClr val="tx1"/>
                </a:solidFill>
              </a:rPr>
              <a:t>воспитатели – незаменимые помощники, </a:t>
            </a:r>
            <a:r>
              <a:rPr lang="ru-RU" sz="1200" dirty="0">
                <a:solidFill>
                  <a:schemeClr val="tx1"/>
                </a:solidFill>
              </a:rPr>
              <a:t>повара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вкусно готовят, медсестры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следят за здоровьем наших детей, </a:t>
            </a:r>
            <a:r>
              <a:rPr lang="ru-RU" sz="1200" dirty="0" smtClean="0">
                <a:solidFill>
                  <a:schemeClr val="tx1"/>
                </a:solidFill>
              </a:rPr>
              <a:t>завхозы обеспечивают всем необходимым. Для детей стараются  </a:t>
            </a:r>
            <a:r>
              <a:rPr lang="ru-RU" sz="1200" dirty="0">
                <a:solidFill>
                  <a:schemeClr val="tx1"/>
                </a:solidFill>
              </a:rPr>
              <a:t>машинисты по стирке </a:t>
            </a:r>
            <a:r>
              <a:rPr lang="ru-RU" sz="1200" dirty="0" smtClean="0">
                <a:solidFill>
                  <a:schemeClr val="tx1"/>
                </a:solidFill>
              </a:rPr>
              <a:t>белья, </a:t>
            </a:r>
            <a:r>
              <a:rPr lang="ru-RU" sz="1200" dirty="0">
                <a:solidFill>
                  <a:schemeClr val="tx1"/>
                </a:solidFill>
              </a:rPr>
              <a:t>сторожа, уборщики служебных </a:t>
            </a:r>
            <a:r>
              <a:rPr lang="ru-RU" sz="1200" dirty="0" smtClean="0"/>
              <a:t>помещений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19775" y="6577889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60" y="1280527"/>
            <a:ext cx="1695450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5162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276"/>
            <a:ext cx="12063276" cy="842677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  <a:sp3d extrusionH="57150">
              <a:bevelT w="50800" h="38100" prst="riblet"/>
            </a:sp3d>
          </a:bodyPr>
          <a:lstStyle/>
          <a:p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УЧАСТВУЕМ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И ПОБЕЖДАЕМ ВМЕСТЕ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1305" y="87648"/>
            <a:ext cx="627942" cy="438950"/>
          </a:xfrm>
          <a:prstGeom prst="rect">
            <a:avLst/>
          </a:prstGeom>
        </p:spPr>
      </p:pic>
      <p:pic>
        <p:nvPicPr>
          <p:cNvPr id="1026" name="Picture 2" descr="https://i-love-png.com/images/gold-cup-3272526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02" y="2619830"/>
            <a:ext cx="2331919" cy="23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23" y="741785"/>
            <a:ext cx="1139825" cy="54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1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23" y="3815780"/>
            <a:ext cx="1139825" cy="54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19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81" y="4887399"/>
            <a:ext cx="1139825" cy="54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4162" y="1017967"/>
            <a:ext cx="2846231" cy="1640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Дети, родители и педагоги принимают </a:t>
            </a:r>
            <a:r>
              <a:rPr lang="ru-RU" sz="1400" b="1" dirty="0" smtClean="0"/>
              <a:t>активное участие </a:t>
            </a:r>
            <a:r>
              <a:rPr lang="ru-RU" sz="1400" b="1" dirty="0"/>
              <a:t>в </a:t>
            </a:r>
            <a:r>
              <a:rPr lang="ru-RU" sz="1400" b="1" dirty="0" smtClean="0"/>
              <a:t>спортивных мероприятиях, в художественных выставках, в интеллектуальных марафонах, в театральных фестивалях и конкурсах разного уровня</a:t>
            </a:r>
            <a:endParaRPr lang="ru-RU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1719775" y="6577889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544161" y="4937690"/>
            <a:ext cx="2846231" cy="1640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Мы имеем возможность выйти в финал конкурса – фестиваля «Виват, таланты!»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73875" y="5536264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Ежегодная премия Губернатора Московской области «Наше </a:t>
            </a:r>
            <a:r>
              <a:rPr lang="ru-RU" sz="1200" dirty="0"/>
              <a:t>П</a:t>
            </a:r>
            <a:r>
              <a:rPr lang="ru-RU" sz="1200" dirty="0" smtClean="0"/>
              <a:t>одмосковье» </a:t>
            </a:r>
            <a:endParaRPr lang="ru-RU" sz="12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73875" y="6076088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Х</a:t>
            </a:r>
            <a:r>
              <a:rPr lang="en-US" sz="1200" dirty="0" smtClean="0"/>
              <a:t>II-XIII</a:t>
            </a:r>
            <a:r>
              <a:rPr lang="ru-RU" sz="1200" dirty="0" smtClean="0"/>
              <a:t> Спартакиада среди детей старшего дошкольного возраста</a:t>
            </a:r>
            <a:endParaRPr lang="ru-RU" sz="1200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81" y="771947"/>
            <a:ext cx="1127125" cy="51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777651" y="1430724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Международный конкурс «Дары осени», номинация</a:t>
            </a:r>
            <a:r>
              <a:rPr lang="ru-RU" sz="1200" dirty="0" smtClean="0">
                <a:solidFill>
                  <a:schemeClr val="tx1"/>
                </a:solidFill>
              </a:rPr>
              <a:t>: «Д</a:t>
            </a:r>
            <a:r>
              <a:rPr lang="ru-RU" sz="1200" dirty="0" smtClean="0"/>
              <a:t>етское творчество»</a:t>
            </a:r>
            <a:endParaRPr lang="ru-RU" sz="12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773875" y="1960806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Международный конкурс «В мире животных», </a:t>
            </a:r>
            <a:r>
              <a:rPr lang="ru-RU" sz="1200" dirty="0">
                <a:solidFill>
                  <a:prstClr val="black"/>
                </a:solidFill>
              </a:rPr>
              <a:t>номинация:</a:t>
            </a:r>
            <a:r>
              <a:rPr lang="ru-RU" sz="1200" dirty="0" smtClean="0"/>
              <a:t> «Детское творчество»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73875" y="2507594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Окружной конкурс «Рождественские кружева», </a:t>
            </a:r>
            <a:r>
              <a:rPr lang="ru-RU" sz="1200" dirty="0">
                <a:solidFill>
                  <a:prstClr val="black"/>
                </a:solidFill>
              </a:rPr>
              <a:t>номинация:</a:t>
            </a:r>
            <a:r>
              <a:rPr lang="ru-RU" sz="1200" dirty="0" smtClean="0"/>
              <a:t> «Я и педагог»</a:t>
            </a:r>
            <a:endParaRPr lang="ru-RU" sz="1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73875" y="3047418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Окружной конкурс «Пасхальные композиции», </a:t>
            </a:r>
            <a:r>
              <a:rPr lang="ru-RU" sz="1200" dirty="0">
                <a:solidFill>
                  <a:prstClr val="black"/>
                </a:solidFill>
              </a:rPr>
              <a:t>номинация:</a:t>
            </a:r>
            <a:r>
              <a:rPr lang="ru-RU" sz="1200" dirty="0" smtClean="0"/>
              <a:t> «Я и педагог»</a:t>
            </a:r>
            <a:endParaRPr lang="ru-RU" sz="12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77651" y="3574562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Муниципальный конкурс «Пасхальные мотивы», </a:t>
            </a:r>
            <a:r>
              <a:rPr lang="ru-RU" sz="1200" dirty="0">
                <a:solidFill>
                  <a:prstClr val="black"/>
                </a:solidFill>
              </a:rPr>
              <a:t>номинация:</a:t>
            </a:r>
            <a:r>
              <a:rPr lang="ru-RU" sz="1200" dirty="0" smtClean="0"/>
              <a:t> «Я и педагог»</a:t>
            </a:r>
            <a:endParaRPr lang="ru-RU" sz="12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773875" y="4103140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23" dirty="0" smtClean="0"/>
              <a:t>Окружной</a:t>
            </a:r>
            <a:r>
              <a:rPr lang="ru-RU" sz="1200" dirty="0" smtClean="0"/>
              <a:t> конкурс «Составляем кулинарную энциклопедию нашей страны»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983817" y="1401620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Окружной конкурс «Пасхальные мотивы», </a:t>
            </a:r>
            <a:r>
              <a:rPr lang="ru-RU" sz="1200" dirty="0">
                <a:solidFill>
                  <a:prstClr val="black"/>
                </a:solidFill>
              </a:rPr>
              <a:t>номинация: </a:t>
            </a:r>
            <a:r>
              <a:rPr lang="ru-RU" sz="1200" dirty="0" smtClean="0"/>
              <a:t>«Я сам(а).Рисунки»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983817" y="1935641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Окружной конкурс «День Матери», </a:t>
            </a:r>
            <a:r>
              <a:rPr lang="ru-RU" sz="1200" dirty="0">
                <a:solidFill>
                  <a:prstClr val="black"/>
                </a:solidFill>
              </a:rPr>
              <a:t>номинация: </a:t>
            </a:r>
            <a:r>
              <a:rPr lang="ru-RU" sz="1200" dirty="0" smtClean="0"/>
              <a:t>«Я сам(а).Букет»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983818" y="2475466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Окружной конкурс «Рождественские кружева», </a:t>
            </a:r>
            <a:r>
              <a:rPr lang="ru-RU" sz="1200" dirty="0">
                <a:solidFill>
                  <a:prstClr val="black"/>
                </a:solidFill>
              </a:rPr>
              <a:t>номинация:</a:t>
            </a:r>
            <a:r>
              <a:rPr lang="ru-RU" sz="1200" dirty="0" smtClean="0"/>
              <a:t> «Вязание.  Куклы»</a:t>
            </a:r>
            <a:endParaRPr lang="ru-RU" sz="1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983818" y="3005963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Окружной конкурс «День Матери», </a:t>
            </a:r>
            <a:r>
              <a:rPr lang="ru-RU" sz="1200" dirty="0">
                <a:solidFill>
                  <a:prstClr val="black"/>
                </a:solidFill>
              </a:rPr>
              <a:t>номинация:</a:t>
            </a:r>
            <a:r>
              <a:rPr lang="ru-RU" sz="1200" dirty="0" smtClean="0"/>
              <a:t> «Я сам(а)»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983818" y="4482054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Всероссийский конкурс «Снег кружится, снег ложится»</a:t>
            </a:r>
            <a:endParaRPr lang="ru-RU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983818" y="5021370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Федеральный конкурс «Портрет фронтовика»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983818" y="5536263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200" dirty="0" smtClean="0"/>
              <a:t>Окружной конкурс «Пасхальные мотивы»</a:t>
            </a:r>
            <a:endParaRPr lang="ru-RU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983818" y="6076088"/>
            <a:ext cx="3322638" cy="482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Окружной конкурс «Рождественские кружева»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669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35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РЕБЁНОК, РОДИТЕЛЬ, ПЕДАГОГ – ЕДИНЫЙ МИР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0" y="4229651"/>
            <a:ext cx="2668445" cy="2001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85" y="1150723"/>
            <a:ext cx="1840538" cy="2797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41" y="4370273"/>
            <a:ext cx="2307432" cy="1999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85" y="4436533"/>
            <a:ext cx="2578135" cy="1933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154" name="Picture 1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150578"/>
            <a:ext cx="62865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4470" y="1150723"/>
            <a:ext cx="4857930" cy="23921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Для вас, родители: </a:t>
            </a:r>
          </a:p>
          <a:p>
            <a:r>
              <a:rPr lang="ru-RU" sz="1400" dirty="0" smtClean="0"/>
              <a:t>- консультации специалистов;</a:t>
            </a:r>
          </a:p>
          <a:p>
            <a:r>
              <a:rPr lang="ru-RU" sz="1400" dirty="0" smtClean="0"/>
              <a:t>- анкетирование по различным темам;  </a:t>
            </a:r>
          </a:p>
          <a:p>
            <a:r>
              <a:rPr lang="ru-RU" sz="1400" dirty="0" smtClean="0"/>
              <a:t>- помощь в адаптации детей к детскому саду;</a:t>
            </a:r>
          </a:p>
          <a:p>
            <a:r>
              <a:rPr lang="ru-RU" sz="1400" dirty="0" smtClean="0"/>
              <a:t>- индивидуальные консультации и рекомендации;                                - углубленная диагностика развития детей по запросам родителей; </a:t>
            </a:r>
          </a:p>
          <a:p>
            <a:r>
              <a:rPr lang="ru-RU" sz="1400" dirty="0" smtClean="0"/>
              <a:t>- просветительская работа (особенности развития детского организма, готовность ребенка к школе, профилактика соматических заболеваний)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819764" y="1150723"/>
            <a:ext cx="2990431" cy="53094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Дружите с детьми</a:t>
            </a:r>
          </a:p>
          <a:p>
            <a:pPr algn="ctr"/>
            <a:endParaRPr lang="ru-RU" sz="1200" dirty="0" smtClean="0"/>
          </a:p>
          <a:p>
            <a:pPr algn="ctr"/>
            <a:r>
              <a:rPr lang="ru-RU" sz="1200" i="1" dirty="0" smtClean="0"/>
              <a:t>Не жалейте время для детей,</a:t>
            </a:r>
          </a:p>
          <a:p>
            <a:pPr algn="ctr"/>
            <a:r>
              <a:rPr lang="ru-RU" sz="1200" i="1" dirty="0" smtClean="0"/>
              <a:t>Разглядите взрослых в них людей,</a:t>
            </a:r>
          </a:p>
          <a:p>
            <a:pPr algn="ctr"/>
            <a:r>
              <a:rPr lang="ru-RU" sz="1200" i="1" dirty="0" smtClean="0"/>
              <a:t>Перестаньте ссориться и злиться,</a:t>
            </a:r>
          </a:p>
          <a:p>
            <a:pPr algn="ctr"/>
            <a:r>
              <a:rPr lang="ru-RU" sz="1200" i="1" dirty="0" smtClean="0"/>
              <a:t>Попытайтесь с ними подружиться.</a:t>
            </a:r>
          </a:p>
          <a:p>
            <a:pPr algn="ctr"/>
            <a:endParaRPr lang="ru-RU" sz="1200" i="1" dirty="0" smtClean="0"/>
          </a:p>
          <a:p>
            <a:pPr algn="ctr"/>
            <a:r>
              <a:rPr lang="ru-RU" sz="1200" i="1" dirty="0" smtClean="0"/>
              <a:t>Постарайтесь их не упрекать,</a:t>
            </a:r>
          </a:p>
          <a:p>
            <a:pPr algn="ctr"/>
            <a:r>
              <a:rPr lang="ru-RU" sz="1200" i="1" dirty="0" smtClean="0"/>
              <a:t>Научитесь слушать, понимать.</a:t>
            </a:r>
          </a:p>
          <a:p>
            <a:pPr algn="ctr"/>
            <a:r>
              <a:rPr lang="ru-RU" sz="1200" i="1" dirty="0" smtClean="0"/>
              <a:t>Обогрейте их своим теплом,</a:t>
            </a:r>
          </a:p>
          <a:p>
            <a:pPr algn="ctr"/>
            <a:r>
              <a:rPr lang="ru-RU" sz="1200" i="1" dirty="0" smtClean="0"/>
              <a:t>Крепостью для них пусть станет дом.</a:t>
            </a:r>
          </a:p>
          <a:p>
            <a:pPr algn="ctr"/>
            <a:endParaRPr lang="ru-RU" sz="1200" i="1" dirty="0" smtClean="0"/>
          </a:p>
          <a:p>
            <a:pPr algn="ctr"/>
            <a:r>
              <a:rPr lang="ru-RU" sz="1200" i="1" dirty="0" smtClean="0"/>
              <a:t>Вместе с ними пробуйте, ищите,</a:t>
            </a:r>
          </a:p>
          <a:p>
            <a:pPr algn="ctr"/>
            <a:r>
              <a:rPr lang="ru-RU" sz="1200" i="1" dirty="0" smtClean="0"/>
              <a:t>Обо всем на свете говорите,</a:t>
            </a:r>
          </a:p>
          <a:p>
            <a:pPr algn="ctr"/>
            <a:r>
              <a:rPr lang="ru-RU" sz="1200" i="1" dirty="0" smtClean="0"/>
              <a:t>Их всегда незримо направляйте</a:t>
            </a:r>
          </a:p>
          <a:p>
            <a:pPr algn="ctr"/>
            <a:r>
              <a:rPr lang="ru-RU" sz="1200" i="1" dirty="0" smtClean="0"/>
              <a:t>И во всех делах им помогайте.</a:t>
            </a:r>
          </a:p>
          <a:p>
            <a:pPr algn="ctr"/>
            <a:endParaRPr lang="ru-RU" sz="1200" i="1" dirty="0" smtClean="0"/>
          </a:p>
          <a:p>
            <a:pPr algn="ctr"/>
            <a:r>
              <a:rPr lang="ru-RU" sz="1200" i="1" dirty="0" smtClean="0"/>
              <a:t>Научитесь детям доверять – </a:t>
            </a:r>
          </a:p>
          <a:p>
            <a:pPr algn="ctr"/>
            <a:r>
              <a:rPr lang="ru-RU" sz="1200" i="1" dirty="0" smtClean="0"/>
              <a:t>Каждый шаг не нужно проверять,</a:t>
            </a:r>
          </a:p>
          <a:p>
            <a:pPr algn="ctr"/>
            <a:r>
              <a:rPr lang="ru-RU" sz="1200" i="1" dirty="0" smtClean="0"/>
              <a:t>Мненье и совет их уважайте,</a:t>
            </a:r>
          </a:p>
          <a:p>
            <a:pPr algn="ctr"/>
            <a:r>
              <a:rPr lang="ru-RU" sz="1200" i="1" dirty="0" smtClean="0"/>
              <a:t>Дети – мудрецы, не забывайте.</a:t>
            </a:r>
          </a:p>
          <a:p>
            <a:pPr algn="ctr"/>
            <a:endParaRPr lang="ru-RU" sz="1200" i="1" dirty="0" smtClean="0"/>
          </a:p>
          <a:p>
            <a:pPr algn="ctr"/>
            <a:r>
              <a:rPr lang="ru-RU" sz="1200" i="1" dirty="0" smtClean="0"/>
              <a:t>Взрослые, надейтесь на детей</a:t>
            </a:r>
          </a:p>
          <a:p>
            <a:pPr algn="ctr"/>
            <a:r>
              <a:rPr lang="ru-RU" sz="1200" i="1" dirty="0" smtClean="0"/>
              <a:t>И любите их душою всей</a:t>
            </a:r>
          </a:p>
          <a:p>
            <a:pPr algn="ctr"/>
            <a:r>
              <a:rPr lang="ru-RU" sz="1200" i="1" dirty="0" smtClean="0"/>
              <a:t>Так, как невозможно описать.</a:t>
            </a:r>
          </a:p>
          <a:p>
            <a:pPr algn="ctr"/>
            <a:r>
              <a:rPr lang="ru-RU" sz="1200" i="1" dirty="0" smtClean="0"/>
              <a:t>Вам тогда детей не потерять!</a:t>
            </a:r>
          </a:p>
          <a:p>
            <a:pPr algn="ctr"/>
            <a:endParaRPr lang="ru-RU" sz="1200" i="1" dirty="0" smtClean="0"/>
          </a:p>
          <a:p>
            <a:pPr algn="r"/>
            <a:r>
              <a:rPr lang="ru-RU" sz="1200" dirty="0"/>
              <a:t>А. </a:t>
            </a:r>
            <a:r>
              <a:rPr lang="ru-RU" sz="1200" dirty="0" smtClean="0"/>
              <a:t>Лопатина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372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574"/>
            <a:ext cx="12192000" cy="99874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НЕЗАВИСИМОЕ МНЕНИЕ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163208"/>
            <a:ext cx="62865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2294" y="1330149"/>
            <a:ext cx="3404999" cy="1767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 smtClean="0"/>
              <a:t>«Хочу выразить благодарность. Оле очень понравилось мероприятие в школе – посещение медицинского класса! Она мне много рассказала про зубки и глазки, животик…. Спасибо, что пригласили» </a:t>
            </a:r>
          </a:p>
          <a:p>
            <a:pPr algn="r"/>
            <a:r>
              <a:rPr lang="ru-RU" sz="1200" i="1" dirty="0"/>
              <a:t>М</a:t>
            </a:r>
            <a:r>
              <a:rPr lang="ru-RU" sz="1200" i="1" dirty="0" smtClean="0"/>
              <a:t>ама Оли Б., старшая группа</a:t>
            </a:r>
            <a:endParaRPr lang="ru-RU" sz="12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95916" y="1528930"/>
            <a:ext cx="2712710" cy="3535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 smtClean="0"/>
              <a:t>«Воспитатели всегда </a:t>
            </a:r>
            <a:r>
              <a:rPr lang="ru-RU" sz="1200" i="1" dirty="0"/>
              <a:t>приветливы, с детьми очень терпеливы</a:t>
            </a:r>
            <a:r>
              <a:rPr lang="ru-RU" sz="1200" i="1" dirty="0" smtClean="0"/>
              <a:t>, всегда </a:t>
            </a:r>
            <a:r>
              <a:rPr lang="ru-RU" sz="1200" i="1" dirty="0"/>
              <a:t>найдут нужное и ласковое слово, имеют подход к каждому </a:t>
            </a:r>
            <a:r>
              <a:rPr lang="ru-RU" sz="1200" i="1" dirty="0" smtClean="0"/>
              <a:t>ребенку. </a:t>
            </a:r>
            <a:r>
              <a:rPr lang="ru-RU" sz="1200" i="1" dirty="0"/>
              <a:t>В детском </a:t>
            </a:r>
            <a:r>
              <a:rPr lang="ru-RU" sz="1200" i="1" dirty="0" smtClean="0"/>
              <a:t>саду много  интересных развивающих занятий. Воспитатели и дети готовят для родителей интересные, яркие п</a:t>
            </a:r>
            <a:r>
              <a:rPr lang="ru-RU" sz="1200" i="1" dirty="0" smtClean="0">
                <a:solidFill>
                  <a:schemeClr val="tx1"/>
                </a:solidFill>
              </a:rPr>
              <a:t>редставления </a:t>
            </a:r>
            <a:r>
              <a:rPr lang="ru-RU" sz="1200" i="1" dirty="0">
                <a:solidFill>
                  <a:schemeClr val="tx1"/>
                </a:solidFill>
              </a:rPr>
              <a:t>– детские </a:t>
            </a:r>
            <a:r>
              <a:rPr lang="ru-RU" sz="1200" i="1" dirty="0" smtClean="0">
                <a:solidFill>
                  <a:schemeClr val="tx1"/>
                </a:solidFill>
              </a:rPr>
              <a:t>утренники!</a:t>
            </a:r>
            <a:endParaRPr lang="ru-RU" sz="1200" i="1" dirty="0">
              <a:solidFill>
                <a:schemeClr val="tx1"/>
              </a:solidFill>
            </a:endParaRPr>
          </a:p>
          <a:p>
            <a:pPr algn="just"/>
            <a:r>
              <a:rPr lang="ru-RU" sz="1200" i="1" dirty="0" smtClean="0">
                <a:solidFill>
                  <a:schemeClr val="tx1"/>
                </a:solidFill>
              </a:rPr>
              <a:t>Моя дочка ходит</a:t>
            </a:r>
            <a:r>
              <a:rPr lang="ru-RU" sz="1200" i="1" dirty="0" smtClean="0"/>
              <a:t> </a:t>
            </a:r>
            <a:r>
              <a:rPr lang="ru-RU" sz="1200" i="1" dirty="0"/>
              <a:t>в детский сад с удовольствием</a:t>
            </a:r>
            <a:r>
              <a:rPr lang="ru-RU" sz="1200" i="1" dirty="0" smtClean="0"/>
              <a:t>!»</a:t>
            </a:r>
          </a:p>
          <a:p>
            <a:pPr algn="just"/>
            <a:endParaRPr lang="ru-RU" sz="1200" i="1" dirty="0"/>
          </a:p>
          <a:p>
            <a:pPr algn="r"/>
            <a:endParaRPr lang="ru-RU" sz="1200" i="1" dirty="0" smtClean="0"/>
          </a:p>
          <a:p>
            <a:pPr algn="r"/>
            <a:endParaRPr lang="ru-RU" sz="1200" i="1" dirty="0"/>
          </a:p>
          <a:p>
            <a:pPr algn="r"/>
            <a:r>
              <a:rPr lang="ru-RU" sz="1200" i="1" dirty="0"/>
              <a:t>М</a:t>
            </a:r>
            <a:r>
              <a:rPr lang="ru-RU" sz="1200" i="1" dirty="0" smtClean="0"/>
              <a:t>ама Евы И., старшая группа</a:t>
            </a:r>
            <a:endParaRPr lang="ru-RU" sz="1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92294" y="3795490"/>
            <a:ext cx="3405000" cy="1653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i="1" dirty="0" smtClean="0"/>
              <a:t>«Огромное СПАСИБО за интересное и </a:t>
            </a:r>
            <a:r>
              <a:rPr lang="ru-RU" sz="1200" i="1" dirty="0" smtClean="0">
                <a:solidFill>
                  <a:schemeClr val="tx1"/>
                </a:solidFill>
              </a:rPr>
              <a:t>познавательное занятие по робототехнике!!! Мой сын Павлик в восторге!!!. Теперь знаем, в каком направлении двигаться дальше!»</a:t>
            </a:r>
          </a:p>
          <a:p>
            <a:pPr algn="r"/>
            <a:r>
              <a:rPr lang="ru-RU" sz="1200" i="1" dirty="0">
                <a:solidFill>
                  <a:schemeClr val="tx1"/>
                </a:solidFill>
              </a:rPr>
              <a:t>М</a:t>
            </a:r>
            <a:r>
              <a:rPr lang="ru-RU" sz="1200" i="1" dirty="0" smtClean="0">
                <a:solidFill>
                  <a:schemeClr val="tx1"/>
                </a:solidFill>
              </a:rPr>
              <a:t>ама Артема А., подготовительная группа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8001" y="3175518"/>
            <a:ext cx="1653264" cy="1239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" y="2164364"/>
            <a:ext cx="1639660" cy="1229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0590" y="2103286"/>
            <a:ext cx="1653264" cy="1239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45395" y="3175519"/>
            <a:ext cx="1653263" cy="123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34568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92" y="1423536"/>
            <a:ext cx="1910484" cy="143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23880"/>
            <a:ext cx="12191999" cy="673919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 ЗДОРОВЬЕ  ЗАБОТИМСЯ  С ДЕТСТВА</a:t>
            </a:r>
            <a:endParaRPr lang="ru-RU" sz="32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4058" y="117484"/>
            <a:ext cx="627942" cy="438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6" y="2595885"/>
            <a:ext cx="2218997" cy="394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99" y="4682989"/>
            <a:ext cx="1841319" cy="1857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56" y="5440410"/>
            <a:ext cx="1757054" cy="131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68" y="2699425"/>
            <a:ext cx="1865151" cy="182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91" y="1440646"/>
            <a:ext cx="1910484" cy="143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57" y="878643"/>
            <a:ext cx="1915453" cy="143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Прямоугольник 4"/>
          <p:cNvSpPr/>
          <p:nvPr/>
        </p:nvSpPr>
        <p:spPr>
          <a:xfrm>
            <a:off x="373486" y="839978"/>
            <a:ext cx="4095482" cy="1655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Для </a:t>
            </a:r>
            <a:r>
              <a:rPr lang="ru-RU" sz="1200" dirty="0"/>
              <a:t>наиболее эффективной организации оздоровительных и профилактических мероприятий в </a:t>
            </a:r>
            <a:r>
              <a:rPr lang="ru-RU" sz="1200" dirty="0" smtClean="0"/>
              <a:t>дошкольном отделении разработана </a:t>
            </a:r>
            <a:r>
              <a:rPr lang="ru-RU" sz="1200" dirty="0"/>
              <a:t>и используется </a:t>
            </a:r>
            <a:r>
              <a:rPr lang="ru-RU" sz="1200" dirty="0" smtClean="0"/>
              <a:t>Программа здоровья. Изучение </a:t>
            </a:r>
            <a:r>
              <a:rPr lang="ru-RU" sz="1200" dirty="0"/>
              <a:t>состояния физического здоровья детей осуществляется инструктором по физическому воспитанию и медицинским </a:t>
            </a:r>
            <a:r>
              <a:rPr lang="ru-RU" sz="1200" dirty="0" smtClean="0"/>
              <a:t>работником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15084" y="3431786"/>
            <a:ext cx="6548973" cy="18366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 </a:t>
            </a:r>
            <a:r>
              <a:rPr lang="ru-RU" sz="1200" dirty="0" smtClean="0"/>
              <a:t>           </a:t>
            </a:r>
            <a:r>
              <a:rPr lang="ru-RU" sz="1200" dirty="0" smtClean="0">
                <a:solidFill>
                  <a:schemeClr val="tx1"/>
                </a:solidFill>
              </a:rPr>
              <a:t>Мониторинг состояния здоровья </a:t>
            </a:r>
            <a:r>
              <a:rPr lang="ru-RU" sz="1200" dirty="0">
                <a:solidFill>
                  <a:schemeClr val="tx1"/>
                </a:solidFill>
              </a:rPr>
              <a:t>и физического развития воспитанников </a:t>
            </a:r>
            <a:r>
              <a:rPr lang="ru-RU" sz="1200" dirty="0" smtClean="0">
                <a:solidFill>
                  <a:schemeClr val="tx1"/>
                </a:solidFill>
              </a:rPr>
              <a:t>свидетельствует </a:t>
            </a:r>
            <a:r>
              <a:rPr lang="ru-RU" sz="1200" dirty="0">
                <a:solidFill>
                  <a:schemeClr val="tx1"/>
                </a:solidFill>
              </a:rPr>
              <a:t>о стабильных показателях. Этому способствуют следующие составляющие: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система </a:t>
            </a:r>
            <a:r>
              <a:rPr lang="ru-RU" sz="1200" dirty="0">
                <a:solidFill>
                  <a:schemeClr val="tx1"/>
                </a:solidFill>
              </a:rPr>
              <a:t>профилактических осмотров </a:t>
            </a:r>
            <a:r>
              <a:rPr lang="ru-RU" sz="1200" dirty="0" smtClean="0">
                <a:solidFill>
                  <a:schemeClr val="tx1"/>
                </a:solidFill>
              </a:rPr>
              <a:t>детей;</a:t>
            </a:r>
            <a:endParaRPr lang="ru-RU" sz="1200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диагностика </a:t>
            </a:r>
            <a:r>
              <a:rPr lang="ru-RU" sz="1200" dirty="0">
                <a:solidFill>
                  <a:schemeClr val="tx1"/>
                </a:solidFill>
              </a:rPr>
              <a:t>отклонений в состоянии здоровья детей с раннего </a:t>
            </a:r>
            <a:r>
              <a:rPr lang="ru-RU" sz="1200" dirty="0" smtClean="0">
                <a:solidFill>
                  <a:schemeClr val="tx1"/>
                </a:solidFill>
              </a:rPr>
              <a:t>периода;</a:t>
            </a:r>
            <a:endParaRPr lang="ru-RU" sz="1200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повышение </a:t>
            </a:r>
            <a:r>
              <a:rPr lang="ru-RU" sz="1200" dirty="0">
                <a:solidFill>
                  <a:schemeClr val="tx1"/>
                </a:solidFill>
              </a:rPr>
              <a:t>качества оздоровления и формирование системы реабилитационных мероприятий в образовательном </a:t>
            </a:r>
            <a:r>
              <a:rPr lang="ru-RU" sz="1200" dirty="0" smtClean="0">
                <a:solidFill>
                  <a:schemeClr val="tx1"/>
                </a:solidFill>
              </a:rPr>
              <a:t>процессе;</a:t>
            </a:r>
            <a:endParaRPr lang="ru-RU" sz="1200" dirty="0">
              <a:solidFill>
                <a:schemeClr val="tx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проведение </a:t>
            </a:r>
            <a:r>
              <a:rPr lang="ru-RU" sz="1200" dirty="0">
                <a:solidFill>
                  <a:schemeClr val="tx1"/>
                </a:solidFill>
              </a:rPr>
              <a:t>психолого-медико-педагогической </a:t>
            </a:r>
            <a:r>
              <a:rPr lang="ru-RU" sz="1200" dirty="0"/>
              <a:t>коррекции отклонений в состоянии здоровья детей, особенно в критические периоды адаптации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5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5313" y="3523287"/>
            <a:ext cx="1832901" cy="137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9879" y="1638896"/>
            <a:ext cx="1983436" cy="169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8" y="246195"/>
            <a:ext cx="12170962" cy="661307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БЕЗОПАСНОСТЬ </a:t>
            </a: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ПРЕВЫШЕ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ВСЕГО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42" y="1350912"/>
            <a:ext cx="1999803" cy="149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603" y="2031125"/>
            <a:ext cx="2010388" cy="150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83" y="1392732"/>
            <a:ext cx="1458860" cy="120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4574" y="3157501"/>
            <a:ext cx="1896424" cy="142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3756" y="1543319"/>
            <a:ext cx="1204694" cy="90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25" y="1053315"/>
            <a:ext cx="1735822" cy="245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53" y="3868660"/>
            <a:ext cx="2081853" cy="156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06" y="3871584"/>
            <a:ext cx="2077954" cy="155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43020" y="111178"/>
            <a:ext cx="627942" cy="4389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2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24323"/>
            <a:ext cx="12192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ОСВАИВАЕМ ШКОЛЬНОЕ ПРОСТРАНСТВО</a:t>
            </a: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4058" y="72912"/>
            <a:ext cx="627942" cy="4389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58" y="1049236"/>
            <a:ext cx="1700241" cy="226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21" y="3912549"/>
            <a:ext cx="1674238" cy="223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208" y="1072475"/>
            <a:ext cx="2217688" cy="166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72" y="2956046"/>
            <a:ext cx="2286542" cy="128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72" y="4485772"/>
            <a:ext cx="2212124" cy="165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0" name="TextBox 9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37" y="1017282"/>
            <a:ext cx="3189463" cy="179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28" y="2956047"/>
            <a:ext cx="2264030" cy="169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45" y="4840084"/>
            <a:ext cx="2253660" cy="1690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56046"/>
            <a:ext cx="2319130" cy="173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4212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3208"/>
            <a:ext cx="12192000" cy="99874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l"/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ОБОЗНАЧЕНИЯ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51" y="4103065"/>
            <a:ext cx="1130026" cy="79044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25" y="2832415"/>
            <a:ext cx="1173152" cy="925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14251" y="1859190"/>
            <a:ext cx="401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ССЫЛКА НА САЙТ МБОУ СОШ №6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914251" y="3110427"/>
            <a:ext cx="596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ССЫЛКА НА САЙТ АДМИНИСТРАЦИИ Г.О.МЫТИЩИ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914251" y="4128956"/>
            <a:ext cx="482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ВЕРНУТЬСЯ В НАВИГАТОР ПО СЛАЙДАМ</a:t>
            </a:r>
            <a:endParaRPr lang="ru-RU" dirty="0"/>
          </a:p>
        </p:txBody>
      </p:sp>
      <p:pic>
        <p:nvPicPr>
          <p:cNvPr id="11265" name="Рисунок 1126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725" y="1188920"/>
            <a:ext cx="1173152" cy="136017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079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51991"/>
            <a:ext cx="121920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ЖИЗНЬ ДОШКОЛЯТ ЧРЕЗВЫЧАЙНО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ИНТЕРЕСНА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1508" y="1059135"/>
            <a:ext cx="2038267" cy="296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14" y="5386988"/>
            <a:ext cx="2170658" cy="122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3736" y="3733895"/>
            <a:ext cx="1930997" cy="268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1041014"/>
            <a:ext cx="2503915" cy="248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15" y="4363381"/>
            <a:ext cx="3119860" cy="175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3" name="Рисунок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4058" y="125557"/>
            <a:ext cx="627942" cy="4389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4399" y="854908"/>
            <a:ext cx="4634345" cy="3178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/>
              <a:t>Наши друзья</a:t>
            </a:r>
            <a:endParaRPr lang="ru-RU" sz="13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41869" y="1394399"/>
            <a:ext cx="4634345" cy="554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- </a:t>
            </a:r>
            <a:r>
              <a:rPr lang="ru-RU" sz="1200" b="1" dirty="0" smtClean="0"/>
              <a:t>Детская библиотека №1 </a:t>
            </a:r>
            <a:r>
              <a:rPr lang="ru-RU" sz="1200" dirty="0" smtClean="0"/>
              <a:t>– приобщение детей к художественной литературе</a:t>
            </a:r>
            <a:endParaRPr lang="ru-RU" sz="1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41869" y="2015289"/>
            <a:ext cx="4634345" cy="554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- </a:t>
            </a:r>
            <a:r>
              <a:rPr lang="ru-RU" sz="1200" b="1" dirty="0" err="1" smtClean="0"/>
              <a:t>Мытищинская</a:t>
            </a:r>
            <a:r>
              <a:rPr lang="ru-RU" sz="1200" b="1" dirty="0" smtClean="0"/>
              <a:t> картинная галерея </a:t>
            </a:r>
            <a:r>
              <a:rPr lang="ru-RU" sz="1200" dirty="0" smtClean="0"/>
              <a:t>– приобщение детей к художественно-эстетическому творчеству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41869" y="3269541"/>
            <a:ext cx="4634345" cy="554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- </a:t>
            </a:r>
            <a:r>
              <a:rPr lang="ru-RU" sz="1200" b="1" dirty="0" smtClean="0"/>
              <a:t>Пожарная охрана </a:t>
            </a:r>
            <a:r>
              <a:rPr lang="ru-RU" sz="1200" dirty="0" smtClean="0"/>
              <a:t>– экскурсии; беседы с целью ознакомления детей с правилами пожарной безопасности, с работой пожарной охраны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41869" y="2642415"/>
            <a:ext cx="4634345" cy="554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- </a:t>
            </a:r>
            <a:r>
              <a:rPr lang="ru-RU" sz="1200" b="1" dirty="0" smtClean="0"/>
              <a:t>ГБУЗ МО ГДП №2 </a:t>
            </a:r>
            <a:r>
              <a:rPr lang="ru-RU" sz="1200" dirty="0" smtClean="0"/>
              <a:t>– медицинское обслуживание детей (профилактические осмотры, вакцинопрофилактика)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41869" y="4523793"/>
            <a:ext cx="4634345" cy="790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- </a:t>
            </a:r>
            <a:r>
              <a:rPr lang="ru-RU" sz="1200" b="1" dirty="0" smtClean="0"/>
              <a:t>МБОУ СОШ </a:t>
            </a:r>
            <a:r>
              <a:rPr lang="ru-RU" sz="1200" b="1" dirty="0" smtClean="0">
                <a:solidFill>
                  <a:schemeClr val="tx1"/>
                </a:solidFill>
              </a:rPr>
              <a:t>№6 </a:t>
            </a:r>
            <a:r>
              <a:rPr lang="ru-RU" sz="1200" dirty="0" smtClean="0">
                <a:solidFill>
                  <a:schemeClr val="tx1"/>
                </a:solidFill>
              </a:rPr>
              <a:t>– экскурсии, совместные мероприятия (открытые занятия, мастер-классы, спортивные соревнования), родительские собрания с целью обеспечения преемственности </a:t>
            </a:r>
            <a:r>
              <a:rPr lang="ru-RU" sz="1200" dirty="0" smtClean="0"/>
              <a:t>между ДО и школой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41869" y="3896667"/>
            <a:ext cx="4634345" cy="554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/>
              <a:t>-</a:t>
            </a:r>
            <a:r>
              <a:rPr lang="ru-RU" sz="1200" b="1" dirty="0" smtClean="0"/>
              <a:t> </a:t>
            </a:r>
            <a:r>
              <a:rPr lang="ru-RU" sz="1200" b="1" dirty="0" smtClean="0">
                <a:solidFill>
                  <a:schemeClr val="tx1"/>
                </a:solidFill>
              </a:rPr>
              <a:t>ОГИБДД МУ МВД России </a:t>
            </a:r>
            <a:r>
              <a:rPr lang="ru-RU" sz="1200" b="1" dirty="0" err="1" smtClean="0">
                <a:solidFill>
                  <a:schemeClr val="tx1"/>
                </a:solidFill>
              </a:rPr>
              <a:t>Мытищинское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– беседы по профилактике </a:t>
            </a:r>
            <a:r>
              <a:rPr lang="ru-RU" sz="1200" dirty="0">
                <a:solidFill>
                  <a:schemeClr val="tx1"/>
                </a:solidFill>
              </a:rPr>
              <a:t>детского дорожно-транспортного </a:t>
            </a:r>
            <a:r>
              <a:rPr lang="ru-RU" sz="1200" dirty="0" smtClean="0">
                <a:solidFill>
                  <a:schemeClr val="tx1"/>
                </a:solidFill>
              </a:rPr>
              <a:t>травматизма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973" y="950274"/>
            <a:ext cx="1956220" cy="146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5" y="117194"/>
            <a:ext cx="12185615" cy="74377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ПРАЗДНИЧНОЕ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НАСТРОЕНИЕ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85" y="3660182"/>
            <a:ext cx="1779567" cy="1000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85" y="2178152"/>
            <a:ext cx="1756878" cy="987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4058" y="54450"/>
            <a:ext cx="627942" cy="4389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3411" y="753533"/>
            <a:ext cx="5811747" cy="12559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/>
              <a:t>Праздник</a:t>
            </a:r>
            <a:r>
              <a:rPr lang="ru-RU" sz="1200" dirty="0"/>
              <a:t> – это ощущение радостной атмосферы, приподнятого настроения. Праздник формирует духовный мир человека, воспитывает лучшие черты его личности. Праздники связывают участников с жизнью страны, развивают творчество, эстетические и нравственные качества,  обогащают жизнь яркими, образными переживаниями, дают возможность детям и взрослым содержательно и весело </a:t>
            </a:r>
            <a:r>
              <a:rPr lang="ru-RU" sz="1200" dirty="0" smtClean="0"/>
              <a:t>отдохнуть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85158" y="2744577"/>
            <a:ext cx="5628067" cy="6279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Праздники </a:t>
            </a:r>
            <a:r>
              <a:rPr lang="ru-RU" sz="1200" dirty="0">
                <a:solidFill>
                  <a:schemeClr val="tx1"/>
                </a:solidFill>
              </a:rPr>
              <a:t>являются могучим воспитательным </a:t>
            </a:r>
            <a:r>
              <a:rPr lang="ru-RU" sz="1200" dirty="0" smtClean="0">
                <a:solidFill>
                  <a:schemeClr val="tx1"/>
                </a:solidFill>
              </a:rPr>
              <a:t>средством.  Атмосфера </a:t>
            </a:r>
            <a:r>
              <a:rPr lang="ru-RU" sz="1200" dirty="0">
                <a:solidFill>
                  <a:schemeClr val="tx1"/>
                </a:solidFill>
              </a:rPr>
              <a:t>происходящего, красочность оформления, костюмы – все это оказывает положительный эффект на эстетическое </a:t>
            </a:r>
            <a:r>
              <a:rPr lang="ru-RU" sz="1200" dirty="0"/>
              <a:t>воспитание </a:t>
            </a:r>
            <a:r>
              <a:rPr lang="ru-RU" sz="1200" dirty="0" smtClean="0"/>
              <a:t>ребенка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85158" y="3437607"/>
            <a:ext cx="5628067" cy="4501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Досуги </a:t>
            </a:r>
            <a:r>
              <a:rPr lang="ru-RU" sz="1200" dirty="0" smtClean="0">
                <a:solidFill>
                  <a:schemeClr val="tx1"/>
                </a:solidFill>
              </a:rPr>
              <a:t>обогащают детей </a:t>
            </a:r>
            <a:r>
              <a:rPr lang="ru-RU" sz="1200" dirty="0">
                <a:solidFill>
                  <a:schemeClr val="tx1"/>
                </a:solidFill>
              </a:rPr>
              <a:t>новыми эмоциональными переживаниями, расширяют </a:t>
            </a:r>
            <a:r>
              <a:rPr lang="ru-RU" sz="1200" dirty="0" smtClean="0">
                <a:solidFill>
                  <a:schemeClr val="tx1"/>
                </a:solidFill>
              </a:rPr>
              <a:t>кругозор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85158" y="3937387"/>
            <a:ext cx="5628067" cy="4329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Дети получают </a:t>
            </a:r>
            <a:r>
              <a:rPr lang="ru-RU" sz="1200" dirty="0"/>
              <a:t>новые </a:t>
            </a:r>
            <a:r>
              <a:rPr lang="ru-RU" sz="1200" dirty="0" smtClean="0"/>
              <a:t>знания </a:t>
            </a:r>
            <a:r>
              <a:rPr lang="ru-RU" sz="1200" dirty="0"/>
              <a:t>и закрепляют то, что уже </a:t>
            </a:r>
            <a:r>
              <a:rPr lang="ru-RU" sz="1200" dirty="0" smtClean="0"/>
              <a:t>знают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85158" y="4409682"/>
            <a:ext cx="5628067" cy="776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У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детей развивается чувство индивидуальной и коллективной ответственности, воспитывается чувство товарищества, взаимопомощи, а также решаются задачи по формированию этикета  и элементарной вежливости (пригласить на танец, проводить по окончанию</a:t>
            </a:r>
            <a:r>
              <a:rPr lang="ru-RU" sz="1200" dirty="0" smtClean="0">
                <a:solidFill>
                  <a:schemeClr val="tx1"/>
                </a:solidFill>
              </a:rPr>
              <a:t>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85156" y="5237980"/>
            <a:ext cx="5628067" cy="4498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Совместная </a:t>
            </a:r>
            <a:r>
              <a:rPr lang="ru-RU" sz="1200" dirty="0">
                <a:solidFill>
                  <a:schemeClr val="tx1"/>
                </a:solidFill>
              </a:rPr>
              <a:t>подготовка к празднику, общность интересов сплачивают детей, сближают с воспитателем и с музыкальным </a:t>
            </a:r>
            <a:r>
              <a:rPr lang="ru-RU" sz="1200" dirty="0" smtClean="0">
                <a:solidFill>
                  <a:schemeClr val="tx1"/>
                </a:solidFill>
              </a:rPr>
              <a:t>руководителем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85156" y="5738798"/>
            <a:ext cx="5628067" cy="510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В </a:t>
            </a:r>
            <a:r>
              <a:rPr lang="ru-RU" sz="1200" dirty="0" smtClean="0">
                <a:solidFill>
                  <a:schemeClr val="tx1"/>
                </a:solidFill>
              </a:rPr>
              <a:t>играх</a:t>
            </a:r>
            <a:r>
              <a:rPr lang="ru-RU" sz="1200" dirty="0">
                <a:solidFill>
                  <a:schemeClr val="tx1"/>
                </a:solidFill>
              </a:rPr>
              <a:t>, танцах, театрализации выявляются и развиваются творческие способности </a:t>
            </a:r>
            <a:r>
              <a:rPr lang="ru-RU" sz="1200" dirty="0" smtClean="0">
                <a:solidFill>
                  <a:schemeClr val="tx1"/>
                </a:solidFill>
              </a:rPr>
              <a:t>детей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1" y="2178152"/>
            <a:ext cx="1451520" cy="193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85" y="5048620"/>
            <a:ext cx="1760233" cy="132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57" y="3284496"/>
            <a:ext cx="1243523" cy="165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1" y="4468968"/>
            <a:ext cx="1451520" cy="1935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36" y="4797958"/>
            <a:ext cx="1593012" cy="159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61391" y="2178152"/>
            <a:ext cx="1629557" cy="134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42252" y="950274"/>
            <a:ext cx="2208047" cy="147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4" name="TextBox 23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4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190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ДОБРЫЕ ДЕЛА НАЧИНАЮТСЯ С ДЕТСКОГО САДА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5" y="1445080"/>
            <a:ext cx="1534868" cy="204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92340" y="179769"/>
            <a:ext cx="627942" cy="4389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4583" y="1445080"/>
            <a:ext cx="1535949" cy="204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2223" y="5001597"/>
            <a:ext cx="2017084" cy="162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67728" y="4286083"/>
            <a:ext cx="1655442" cy="234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Прямоугольник 4"/>
          <p:cNvSpPr/>
          <p:nvPr/>
        </p:nvSpPr>
        <p:spPr>
          <a:xfrm>
            <a:off x="439714" y="1133370"/>
            <a:ext cx="3070817" cy="3117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Акция «Наш лес. Посади свое дерево»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2233" y="4180557"/>
            <a:ext cx="2297394" cy="6466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Природоохранная  акция «Поможем птицам пережить зиму»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967728" y="3860549"/>
            <a:ext cx="1638645" cy="4711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Форум «Как прекрасен этот </a:t>
            </a:r>
            <a:r>
              <a:rPr lang="ru-RU" sz="1200" dirty="0" smtClean="0">
                <a:solidFill>
                  <a:schemeClr val="tx1"/>
                </a:solidFill>
              </a:rPr>
              <a:t>мир!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392223" y="4737155"/>
            <a:ext cx="2017084" cy="2644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Субботник</a:t>
            </a:r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3" y="4827193"/>
            <a:ext cx="2297394" cy="180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09052" y="1422495"/>
            <a:ext cx="1814118" cy="189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2" name="Прямоугольник 21"/>
          <p:cNvSpPr/>
          <p:nvPr/>
        </p:nvSpPr>
        <p:spPr>
          <a:xfrm>
            <a:off x="9809051" y="1170796"/>
            <a:ext cx="1814119" cy="2644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Акция «Лес Победы»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69708" y="1117479"/>
            <a:ext cx="4580165" cy="1629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Много тысяч лет назад, когда только зарождалась наша цивилизация, люди осознали, что с взаимопомощью шансы на выживание значительно возросли. Но для того, чтобы человек помогал другому человеку </a:t>
            </a:r>
            <a:r>
              <a:rPr lang="ru-RU" sz="1200" dirty="0" smtClean="0"/>
              <a:t>бескорыстно </a:t>
            </a:r>
            <a:r>
              <a:rPr lang="ru-RU" sz="1200" dirty="0"/>
              <a:t>и при этом получал </a:t>
            </a:r>
            <a:r>
              <a:rPr lang="ru-RU" sz="1200" dirty="0" smtClean="0">
                <a:solidFill>
                  <a:schemeClr val="tx1"/>
                </a:solidFill>
              </a:rPr>
              <a:t>удовольствие,  </a:t>
            </a:r>
            <a:r>
              <a:rPr lang="ru-RU" sz="1200" dirty="0">
                <a:solidFill>
                  <a:schemeClr val="tx1"/>
                </a:solidFill>
              </a:rPr>
              <a:t>нужно приучать к добрым делам с детства</a:t>
            </a:r>
            <a:r>
              <a:rPr lang="ru-RU" sz="1200" dirty="0" smtClean="0">
                <a:solidFill>
                  <a:schemeClr val="tx1"/>
                </a:solidFill>
              </a:rPr>
              <a:t>. </a:t>
            </a:r>
            <a:r>
              <a:rPr lang="ru-RU" sz="1200" dirty="0">
                <a:solidFill>
                  <a:schemeClr val="tx1"/>
                </a:solidFill>
              </a:rPr>
              <a:t>Малыши делают добрые </a:t>
            </a:r>
            <a:r>
              <a:rPr lang="ru-RU" sz="1200" dirty="0"/>
              <a:t>дела, подражая взрослым.</a:t>
            </a:r>
            <a:r>
              <a:rPr lang="ru-RU" dirty="0"/>
              <a:t> 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8048" y="4503875"/>
            <a:ext cx="3310727" cy="21274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/>
          </a:p>
          <a:p>
            <a:pPr algn="ctr"/>
            <a:endParaRPr lang="ru-RU" sz="1200" dirty="0"/>
          </a:p>
          <a:p>
            <a:pPr algn="ctr"/>
            <a:endParaRPr lang="ru-RU" sz="1200" dirty="0" smtClean="0"/>
          </a:p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«Доброта»</a:t>
            </a:r>
          </a:p>
          <a:p>
            <a:pPr algn="ctr"/>
            <a:r>
              <a:rPr lang="ru-RU" sz="1200" i="1" dirty="0" smtClean="0"/>
              <a:t>Доброта </a:t>
            </a:r>
            <a:r>
              <a:rPr lang="ru-RU" sz="1200" i="1" dirty="0"/>
              <a:t>нужна всем людям</a:t>
            </a:r>
          </a:p>
          <a:p>
            <a:pPr algn="ctr"/>
            <a:r>
              <a:rPr lang="ru-RU" sz="1200" i="1" dirty="0"/>
              <a:t>Пусть побольше добрых будет.</a:t>
            </a:r>
          </a:p>
          <a:p>
            <a:pPr algn="ctr"/>
            <a:r>
              <a:rPr lang="ru-RU" sz="1200" i="1" dirty="0"/>
              <a:t>Говорят не зря при </a:t>
            </a:r>
            <a:r>
              <a:rPr lang="ru-RU" sz="1200" i="1" dirty="0" smtClean="0"/>
              <a:t>встрече:</a:t>
            </a:r>
            <a:endParaRPr lang="ru-RU" sz="1200" i="1" dirty="0"/>
          </a:p>
          <a:p>
            <a:pPr algn="ctr"/>
            <a:r>
              <a:rPr lang="ru-RU" sz="1200" i="1" dirty="0"/>
              <a:t>«Добрый день» и «Добрый вечер».</a:t>
            </a:r>
          </a:p>
          <a:p>
            <a:pPr algn="ctr"/>
            <a:r>
              <a:rPr lang="ru-RU" sz="1200" i="1" dirty="0"/>
              <a:t>И не зря ведь есть у нас</a:t>
            </a:r>
          </a:p>
          <a:p>
            <a:pPr algn="ctr"/>
            <a:r>
              <a:rPr lang="ru-RU" sz="1200" i="1" dirty="0"/>
              <a:t>Пожеланье </a:t>
            </a:r>
            <a:r>
              <a:rPr lang="ru-RU" sz="1200" i="1" dirty="0" smtClean="0"/>
              <a:t>«в </a:t>
            </a:r>
            <a:r>
              <a:rPr lang="ru-RU" sz="1200" i="1" dirty="0"/>
              <a:t>добрый </a:t>
            </a:r>
            <a:r>
              <a:rPr lang="ru-RU" sz="1200" i="1" dirty="0" smtClean="0"/>
              <a:t>час!».</a:t>
            </a:r>
            <a:endParaRPr lang="ru-RU" sz="1200" i="1" dirty="0"/>
          </a:p>
          <a:p>
            <a:pPr algn="ctr"/>
            <a:r>
              <a:rPr lang="ru-RU" sz="1200" i="1" dirty="0"/>
              <a:t>Доброта она от века украшает человека</a:t>
            </a:r>
            <a:r>
              <a:rPr lang="ru-RU" sz="1200" i="1" dirty="0" smtClean="0"/>
              <a:t>.</a:t>
            </a:r>
          </a:p>
          <a:p>
            <a:pPr algn="r"/>
            <a:endParaRPr lang="ru-RU" sz="1200" i="1" dirty="0"/>
          </a:p>
          <a:p>
            <a:pPr algn="r"/>
            <a:r>
              <a:rPr lang="ru-RU" sz="1200" dirty="0" smtClean="0"/>
              <a:t>Е. </a:t>
            </a:r>
            <a:r>
              <a:rPr lang="ru-RU" sz="1200" dirty="0" err="1" smtClean="0"/>
              <a:t>Чубарь</a:t>
            </a:r>
            <a:r>
              <a:rPr lang="ru-RU" dirty="0" smtClean="0"/>
              <a:t>.</a:t>
            </a:r>
            <a:endParaRPr lang="ru-RU" dirty="0"/>
          </a:p>
          <a:p>
            <a:pPr algn="ctr"/>
            <a:r>
              <a:rPr lang="ru-RU" i="1" dirty="0"/>
              <a:t/>
            </a:r>
            <a:br>
              <a:rPr lang="ru-RU" i="1" dirty="0"/>
            </a:b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66" y="2973478"/>
            <a:ext cx="1808165" cy="135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24" y="2976078"/>
            <a:ext cx="1782723" cy="133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08" y="2982617"/>
            <a:ext cx="1774006" cy="133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6282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3208"/>
            <a:ext cx="12191999" cy="6867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ОБРАТНАЯ СВЯЗЬ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78" y="249372"/>
            <a:ext cx="62865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88" y="4611831"/>
            <a:ext cx="2643411" cy="198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79" y="2352294"/>
            <a:ext cx="2643408" cy="198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61" y="2411030"/>
            <a:ext cx="2067269" cy="155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3" y="3961482"/>
            <a:ext cx="1758811" cy="234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681" y="973460"/>
            <a:ext cx="1607084" cy="120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20" y="4030759"/>
            <a:ext cx="1832066" cy="244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36" y="2371637"/>
            <a:ext cx="2325716" cy="1589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55" y="2110948"/>
            <a:ext cx="1458020" cy="145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66" y="4448449"/>
            <a:ext cx="1607374" cy="160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20" y="954660"/>
            <a:ext cx="1669045" cy="125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79" y="4417390"/>
            <a:ext cx="1911021" cy="143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6" name="Прямоугольник 25"/>
          <p:cNvSpPr/>
          <p:nvPr/>
        </p:nvSpPr>
        <p:spPr>
          <a:xfrm>
            <a:off x="2965269" y="860473"/>
            <a:ext cx="6282337" cy="1372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Мы, </a:t>
            </a:r>
            <a:r>
              <a:rPr lang="ru-RU" dirty="0">
                <a:solidFill>
                  <a:schemeClr val="tx1"/>
                </a:solidFill>
              </a:rPr>
              <a:t>в свою </a:t>
            </a:r>
            <a:r>
              <a:rPr lang="ru-RU" dirty="0" smtClean="0">
                <a:solidFill>
                  <a:schemeClr val="tx1"/>
                </a:solidFill>
              </a:rPr>
              <a:t>очередь, </a:t>
            </a:r>
            <a:r>
              <a:rPr lang="ru-RU" dirty="0">
                <a:solidFill>
                  <a:schemeClr val="tx1"/>
                </a:solidFill>
              </a:rPr>
              <a:t>хотим выразить вам благодарность за </a:t>
            </a:r>
            <a:r>
              <a:rPr lang="ru-RU" dirty="0" smtClean="0">
                <a:solidFill>
                  <a:schemeClr val="tx1"/>
                </a:solidFill>
              </a:rPr>
              <a:t>участие в жизни дошкольного отделения, </a:t>
            </a:r>
            <a:r>
              <a:rPr lang="ru-RU" dirty="0">
                <a:solidFill>
                  <a:schemeClr val="tx1"/>
                </a:solidFill>
              </a:rPr>
              <a:t>за вашу активность. Нам очень приятно с вами общаться. Очень хочется, чтобы все то, что мы с вами вместе уже </a:t>
            </a:r>
            <a:r>
              <a:rPr lang="ru-RU" dirty="0" smtClean="0">
                <a:solidFill>
                  <a:schemeClr val="tx1"/>
                </a:solidFill>
              </a:rPr>
              <a:t>сделали, </a:t>
            </a:r>
            <a:r>
              <a:rPr lang="ru-RU" dirty="0">
                <a:solidFill>
                  <a:schemeClr val="tx1"/>
                </a:solidFill>
              </a:rPr>
              <a:t>приумножилось и осталось </a:t>
            </a: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долгие годы. Всего вам доброго!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2" y="1988288"/>
            <a:ext cx="1337424" cy="161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572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804"/>
            <a:ext cx="12192000" cy="169699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54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Спасибо за внимание,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54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до новых встреч</a:t>
            </a:r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!</a:t>
            </a:r>
            <a:endParaRPr lang="ru-RU" sz="54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664" y="5919552"/>
            <a:ext cx="5562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*Все фото - и видеоматериалы предоставлены с согласия </a:t>
            </a:r>
          </a:p>
          <a:p>
            <a:r>
              <a:rPr lang="ru-RU" sz="1400" dirty="0" smtClean="0"/>
              <a:t>родителей (законных представителей) воспитанников МБОУ СОШ №6</a:t>
            </a:r>
            <a:endParaRPr lang="ru-RU" sz="1400" dirty="0"/>
          </a:p>
        </p:txBody>
      </p:sp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10097" y="273142"/>
            <a:ext cx="627942" cy="4389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50" y="1989700"/>
            <a:ext cx="2948299" cy="392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19775" y="6488668"/>
            <a:ext cx="4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24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9664" y="2534897"/>
            <a:ext cx="38255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муниципальное бюджетное общеобразовательное учреждение</a:t>
            </a:r>
          </a:p>
          <a:p>
            <a:pPr algn="ctr"/>
            <a:r>
              <a:rPr lang="ru-RU" sz="1400" b="1" dirty="0"/>
              <a:t>«Средняя общеобразовательная школа №6» </a:t>
            </a:r>
          </a:p>
          <a:p>
            <a:pPr algn="ctr"/>
            <a:r>
              <a:rPr lang="ru-RU" sz="1400" dirty="0"/>
              <a:t>141008, Россия, </a:t>
            </a:r>
            <a:endParaRPr lang="ru-RU" sz="1400" dirty="0" smtClean="0"/>
          </a:p>
          <a:p>
            <a:pPr algn="ctr"/>
            <a:r>
              <a:rPr lang="ru-RU" sz="1400" dirty="0" err="1" smtClean="0"/>
              <a:t>Новомытищинский</a:t>
            </a:r>
            <a:r>
              <a:rPr lang="ru-RU" sz="1400" dirty="0" smtClean="0"/>
              <a:t> </a:t>
            </a:r>
            <a:r>
              <a:rPr lang="ru-RU" sz="1400" dirty="0"/>
              <a:t>пр-т, д.38 </a:t>
            </a:r>
          </a:p>
          <a:p>
            <a:pPr algn="ctr"/>
            <a:r>
              <a:rPr lang="ru-RU" sz="1400" dirty="0"/>
              <a:t>тел.:8-495-581-03-11</a:t>
            </a:r>
          </a:p>
          <a:p>
            <a:pPr algn="ctr"/>
            <a:r>
              <a:rPr lang="ru-RU" sz="1400" dirty="0"/>
              <a:t>E-</a:t>
            </a:r>
            <a:r>
              <a:rPr lang="ru-RU" sz="1400" dirty="0" err="1"/>
              <a:t>mail</a:t>
            </a:r>
            <a:r>
              <a:rPr lang="ru-RU" sz="1400" dirty="0"/>
              <a:t>: scool_6@edu-mytishi.ru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29600" y="2534897"/>
            <a:ext cx="37262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Публичный доклад подготовили:</a:t>
            </a:r>
          </a:p>
          <a:p>
            <a:r>
              <a:rPr lang="ru-RU" sz="1400" dirty="0" smtClean="0"/>
              <a:t>  Заместитель директора по дошкольному воспитанию </a:t>
            </a:r>
            <a:r>
              <a:rPr lang="ru-RU" sz="1400" dirty="0" err="1" smtClean="0"/>
              <a:t>Околот</a:t>
            </a:r>
            <a:r>
              <a:rPr lang="ru-RU" sz="1400" dirty="0" smtClean="0"/>
              <a:t> </a:t>
            </a:r>
            <a:r>
              <a:rPr lang="ru-RU" sz="1400" dirty="0"/>
              <a:t>А.А.</a:t>
            </a:r>
          </a:p>
          <a:p>
            <a:r>
              <a:rPr lang="ru-RU" sz="1400" dirty="0" smtClean="0"/>
              <a:t>  Старший воспитатель ДО №4 «Росинка» Друненкова </a:t>
            </a:r>
            <a:r>
              <a:rPr lang="ru-RU" sz="1400" dirty="0"/>
              <a:t>Н.А.</a:t>
            </a:r>
          </a:p>
          <a:p>
            <a:r>
              <a:rPr lang="ru-RU" sz="1400" dirty="0" smtClean="0"/>
              <a:t>  Старший </a:t>
            </a:r>
            <a:r>
              <a:rPr lang="ru-RU" sz="1400" dirty="0"/>
              <a:t>воспитатель ДО </a:t>
            </a:r>
            <a:r>
              <a:rPr lang="ru-RU" sz="1400" dirty="0" smtClean="0"/>
              <a:t>№3 «Лисичка» Егорова </a:t>
            </a:r>
            <a:r>
              <a:rPr lang="ru-RU" sz="1400" dirty="0"/>
              <a:t>Л.К.</a:t>
            </a:r>
          </a:p>
          <a:p>
            <a:r>
              <a:rPr lang="ru-RU" sz="1400" dirty="0" smtClean="0"/>
              <a:t>   Старший </a:t>
            </a:r>
            <a:r>
              <a:rPr lang="ru-RU" sz="1400" dirty="0"/>
              <a:t>воспитатель ДО </a:t>
            </a:r>
            <a:r>
              <a:rPr lang="ru-RU" sz="1400" dirty="0" smtClean="0"/>
              <a:t>№6 «Ручеек»              Зуева </a:t>
            </a:r>
            <a:r>
              <a:rPr lang="ru-RU" sz="1400" dirty="0"/>
              <a:t>Ю.В.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Старший </a:t>
            </a:r>
            <a:r>
              <a:rPr lang="ru-RU" sz="1400" dirty="0">
                <a:solidFill>
                  <a:prstClr val="black"/>
                </a:solidFill>
              </a:rPr>
              <a:t>воспитатель ДО </a:t>
            </a:r>
            <a:r>
              <a:rPr lang="ru-RU" sz="1400" dirty="0" smtClean="0">
                <a:solidFill>
                  <a:prstClr val="black"/>
                </a:solidFill>
              </a:rPr>
              <a:t>№5 «Сказка» </a:t>
            </a:r>
            <a:r>
              <a:rPr lang="ru-RU" sz="1400" dirty="0" err="1" smtClean="0"/>
              <a:t>Чухаркина</a:t>
            </a:r>
            <a:r>
              <a:rPr lang="ru-RU" sz="1400" dirty="0" smtClean="0"/>
              <a:t> </a:t>
            </a:r>
            <a:r>
              <a:rPr lang="ru-RU" sz="1400" dirty="0"/>
              <a:t>Т.А.</a:t>
            </a:r>
          </a:p>
        </p:txBody>
      </p:sp>
    </p:spTree>
    <p:extLst>
      <p:ext uri="{BB962C8B-B14F-4D97-AF65-F5344CB8AC3E}">
        <p14:creationId xmlns:p14="http://schemas.microsoft.com/office/powerpoint/2010/main" val="39382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200"/>
            <a:ext cx="12191999" cy="67391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l"/>
            <a:r>
              <a:rPr lang="ru-RU" sz="32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НАВИГАТОР ПО СЛАЙДАМ</a:t>
            </a:r>
            <a:endParaRPr lang="ru-RU" sz="32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061" y="228771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84152" y="3398990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32" name="Прямоугольник 31">
            <a:hlinkClick r:id="rId2" action="ppaction://hlinksldjump"/>
          </p:cNvPr>
          <p:cNvSpPr/>
          <p:nvPr/>
        </p:nvSpPr>
        <p:spPr>
          <a:xfrm>
            <a:off x="1249625" y="864241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НАШ ДЕВИЗ							   4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Прямоугольник 32">
            <a:hlinkClick r:id="rId3" action="ppaction://hlinksldjump"/>
          </p:cNvPr>
          <p:cNvSpPr/>
          <p:nvPr/>
        </p:nvSpPr>
        <p:spPr>
          <a:xfrm>
            <a:off x="1234380" y="1386449"/>
            <a:ext cx="4063285" cy="6439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ОБРАЩЕНИЕ ЗАМЕСТИТЕЛЯ ДИРЕКТОРА ПО ДОШКОЛЬНОМУ ВОСПИТАНИЮ МБОУ СОШ№6	  	 5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Прямоугольник 33">
            <a:hlinkClick r:id="rId4" action="ppaction://hlinksldjump"/>
          </p:cNvPr>
          <p:cNvSpPr/>
          <p:nvPr/>
        </p:nvSpPr>
        <p:spPr>
          <a:xfrm>
            <a:off x="1249622" y="2091455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ЗАДАЧИ НА 2019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2020 УЧ.Г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			   6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Прямоугольник 35">
            <a:hlinkClick r:id="rId5" action="ppaction://hlinksldjump"/>
          </p:cNvPr>
          <p:cNvSpPr/>
          <p:nvPr/>
        </p:nvSpPr>
        <p:spPr>
          <a:xfrm>
            <a:off x="1249622" y="2598625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МБОУ СОШ №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6						   7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Прямоугольник 36">
            <a:hlinkClick r:id="rId6" action="ppaction://hlinksldjump"/>
          </p:cNvPr>
          <p:cNvSpPr/>
          <p:nvPr/>
        </p:nvSpPr>
        <p:spPr>
          <a:xfrm>
            <a:off x="1249622" y="3105464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ПРАВИЛЫЙ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СТАРТ						   8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Прямоугольник 37">
            <a:hlinkClick r:id="rId7" action="ppaction://hlinksldjump"/>
          </p:cNvPr>
          <p:cNvSpPr/>
          <p:nvPr/>
        </p:nvSpPr>
        <p:spPr>
          <a:xfrm>
            <a:off x="1249622" y="3620543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ОБНОВЛЕНИЕ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МАТЕРИАЛЬНО-ТЕХНИЧЕСКОЙ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БАЗЫ 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	 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 9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Прямоугольник 38">
            <a:hlinkClick r:id="rId8" action="ppaction://hlinksldjump"/>
          </p:cNvPr>
          <p:cNvSpPr/>
          <p:nvPr/>
        </p:nvSpPr>
        <p:spPr>
          <a:xfrm>
            <a:off x="1249622" y="4145712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ФИНАНСОВЫЕ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РЕСУРСЫ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				10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Прямоугольник 39">
            <a:hlinkClick r:id="rId9" action="ppaction://hlinksldjump"/>
          </p:cNvPr>
          <p:cNvSpPr/>
          <p:nvPr/>
        </p:nvSpPr>
        <p:spPr>
          <a:xfrm>
            <a:off x="1249622" y="5285218"/>
            <a:ext cx="4063285" cy="520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С ВАШИМИ ДЕТЬМИ РАБОТАЮТ ВЫСОКОКВАЛИФИЦИРОВАННЫЕ ПЕДАГОГИ		12 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Прямоугольник 40">
            <a:hlinkClick r:id="rId10" action="ppaction://hlinksldjump"/>
          </p:cNvPr>
          <p:cNvSpPr/>
          <p:nvPr/>
        </p:nvSpPr>
        <p:spPr>
          <a:xfrm>
            <a:off x="1249622" y="5891848"/>
            <a:ext cx="4063285" cy="569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А ТАК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ЖЕ: ЛУЧШИЕ ПОВАРА, ВНИМАТЕЛЬНЫЕ НЯНИ, ЗАМЕЧАТЕЛЬНЫЙ МЕДИЦИНСКИЙ ПРСОНАЛ		 13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Прямоугольник 41">
            <a:hlinkClick r:id="rId11" action="ppaction://hlinksldjump"/>
          </p:cNvPr>
          <p:cNvSpPr/>
          <p:nvPr/>
        </p:nvSpPr>
        <p:spPr>
          <a:xfrm>
            <a:off x="5787737" y="868630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УЧАСТВУЕМ И ПОБЕЖДАЕМ ВМЕСТЕ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		 14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Прямоугольник 42">
            <a:hlinkClick r:id="rId12" action="ppaction://hlinksldjump"/>
          </p:cNvPr>
          <p:cNvSpPr/>
          <p:nvPr/>
        </p:nvSpPr>
        <p:spPr>
          <a:xfrm>
            <a:off x="5795180" y="1383160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РЕБЕНОК, РОДИТЕЛЬ, ПЕДАГОГ – ЕДИНЫЙ МИР      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15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Прямоугольник 43">
            <a:hlinkClick r:id="rId13" action="ppaction://hlinksldjump"/>
          </p:cNvPr>
          <p:cNvSpPr/>
          <p:nvPr/>
        </p:nvSpPr>
        <p:spPr>
          <a:xfrm>
            <a:off x="5780296" y="1901361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НЕЗАВИСИМОЕ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МНЕНИЕ	                       	16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Прямоугольник 44">
            <a:hlinkClick r:id="rId14" action="ppaction://hlinksldjump"/>
          </p:cNvPr>
          <p:cNvSpPr/>
          <p:nvPr/>
        </p:nvSpPr>
        <p:spPr>
          <a:xfrm>
            <a:off x="5780296" y="2952457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БЕЗОПАСНОСТЬ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ПРЕВЫШЕ ВСЕГО			 18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Прямоугольник 45">
            <a:hlinkClick r:id="rId15" action="ppaction://hlinksldjump"/>
          </p:cNvPr>
          <p:cNvSpPr/>
          <p:nvPr/>
        </p:nvSpPr>
        <p:spPr>
          <a:xfrm>
            <a:off x="5780296" y="3463077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ОСВАИВАЕМ ШКОЛЬНОЕ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ПРОСТРАНСТВО 	19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Прямоугольник 47">
            <a:hlinkClick r:id="rId16" action="ppaction://hlinksldjump"/>
          </p:cNvPr>
          <p:cNvSpPr/>
          <p:nvPr/>
        </p:nvSpPr>
        <p:spPr>
          <a:xfrm>
            <a:off x="5780296" y="3981278"/>
            <a:ext cx="4063285" cy="600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accent1">
                    <a:lumMod val="75000"/>
                  </a:schemeClr>
                </a:solidFill>
              </a:rPr>
              <a:t>ЖИЗНЬ ДОШКОЛЯТ ЧРЕЗВЫЧАЙНО 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ИНТЕРЕСНА			                      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			20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Прямоугольник 48">
            <a:hlinkClick r:id="rId17" action="ppaction://hlinksldjump"/>
          </p:cNvPr>
          <p:cNvSpPr/>
          <p:nvPr/>
        </p:nvSpPr>
        <p:spPr>
          <a:xfrm>
            <a:off x="5780296" y="4640685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ПРАЗДНИЧНОЕ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НАСТРОЕНИЕ				 21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Прямоугольник 49">
            <a:hlinkClick r:id="rId18" action="ppaction://hlinksldjump"/>
          </p:cNvPr>
          <p:cNvSpPr/>
          <p:nvPr/>
        </p:nvSpPr>
        <p:spPr>
          <a:xfrm>
            <a:off x="5780296" y="5162603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</a:rPr>
              <a:t>ДОБРЫЕ ДЕЛА НАЧИНАЮТСЯ С ДЕТСКОГО САДА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	 22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Прямоугольник 52">
            <a:hlinkClick r:id="rId19" action="ppaction://hlinksldjump"/>
          </p:cNvPr>
          <p:cNvSpPr/>
          <p:nvPr/>
        </p:nvSpPr>
        <p:spPr>
          <a:xfrm>
            <a:off x="5780296" y="5669746"/>
            <a:ext cx="4078169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ОБРАТНАЯ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СВЯЗЬ       					23                            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Прямоугольник 55">
            <a:hlinkClick r:id="rId20" action="ppaction://hlinksldjump"/>
          </p:cNvPr>
          <p:cNvSpPr/>
          <p:nvPr/>
        </p:nvSpPr>
        <p:spPr>
          <a:xfrm>
            <a:off x="1219140" y="4657997"/>
            <a:ext cx="4093767" cy="575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УСЛОВИЯ ОСУЩЕСТВЛЕНИЯ ОБРАЗОВАТЕЛЬНОГО ПРОЦЕССА	 						11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Прямоугольник 56">
            <a:hlinkClick r:id="rId21" action="ppaction://hlinksldjump"/>
          </p:cNvPr>
          <p:cNvSpPr/>
          <p:nvPr/>
        </p:nvSpPr>
        <p:spPr>
          <a:xfrm>
            <a:off x="5795180" y="2426182"/>
            <a:ext cx="4063285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О ЗДОРОВЬЕ ЗАБОТИМСЯ С ДЕТСТВА		 17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Прямоугольник 46">
            <a:hlinkClick r:id="rId22" action="ppaction://hlinksldjump"/>
          </p:cNvPr>
          <p:cNvSpPr/>
          <p:nvPr/>
        </p:nvSpPr>
        <p:spPr>
          <a:xfrm>
            <a:off x="5795180" y="6176890"/>
            <a:ext cx="4032454" cy="448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КОНТАКТЫ           		                    		          24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159"/>
            <a:ext cx="12192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ДЕВИЗ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86" y="1699480"/>
            <a:ext cx="2647022" cy="198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2" y="1656804"/>
            <a:ext cx="2198920" cy="202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Прямоугольник 6"/>
          <p:cNvSpPr/>
          <p:nvPr/>
        </p:nvSpPr>
        <p:spPr>
          <a:xfrm>
            <a:off x="170431" y="798934"/>
            <a:ext cx="11627708" cy="7748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0800" h="38100" prst="riblet"/>
            </a:sp3d>
          </a:bodyPr>
          <a:lstStyle/>
          <a:p>
            <a:pPr lvl="0" algn="ctr"/>
            <a:r>
              <a:rPr lang="ru-RU" sz="5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ЛУЧШИЕ ЛЮДИ НА СВЕТЕ - ЭТО ДЕТИ!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1" y="3767792"/>
            <a:ext cx="3178612" cy="226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82" y="3831806"/>
            <a:ext cx="4026144" cy="226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79" y="3810468"/>
            <a:ext cx="1700929" cy="226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t="1" r="3937" b="20073"/>
          <a:stretch/>
        </p:blipFill>
        <p:spPr>
          <a:xfrm>
            <a:off x="5731052" y="1699480"/>
            <a:ext cx="2997338" cy="198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44" y="3810468"/>
            <a:ext cx="1869686" cy="226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752" y="1678142"/>
            <a:ext cx="2703925" cy="202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" name="Рисунок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06706" y="127642"/>
            <a:ext cx="627942" cy="445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847348" y="6577889"/>
            <a:ext cx="34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78332"/>
            <a:ext cx="121920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ОБРАЩЕНИЕ ЗАМЕСТИТЕЛЯ ДИРЕКТОРА                                                               ПО ДОШКОЛЬНОМУ ВОСПИТАНИЮ МБОУ </a:t>
            </a: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СОШ №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6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244" y="1571977"/>
            <a:ext cx="8550051" cy="50529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242" name="Picture 2">
            <a:hlinkClick r:id="rId2" tooltip="подробнее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063" y="6038074"/>
            <a:ext cx="1066804" cy="68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0350" y="61905"/>
            <a:ext cx="627942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30007" y="1819564"/>
            <a:ext cx="2786113" cy="4030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47348" y="6577889"/>
            <a:ext cx="34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6" y="1661158"/>
            <a:ext cx="8188625" cy="471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Уважаемые </a:t>
            </a:r>
            <a:r>
              <a:rPr lang="ru-RU" b="1" dirty="0">
                <a:solidFill>
                  <a:prstClr val="black"/>
                </a:solidFill>
                <a:cs typeface="Arial" panose="020B0604020202020204" pitchFamily="34" charset="0"/>
              </a:rPr>
              <a:t>родители, коллеги, друзья!</a:t>
            </a:r>
          </a:p>
          <a:p>
            <a:pPr lvl="0" algn="ctr"/>
            <a:endParaRPr lang="ru-RU" sz="105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        </a:t>
            </a:r>
          </a:p>
          <a:p>
            <a:pPr lvl="0" algn="just"/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   Здравствуйте, дорогие друзья! Я рада новой встрече с Вами на страницах нашего Публичного доклада!   </a:t>
            </a:r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Совсем недавно детские сады «Лисичка», «Сказка», «Ручеек» и «Росинка» жили самостоятельной жизнью. 1 августа 2019 года произошло объединение общеобразовательной школы, лицея и этих четырех детских садов.  Теперь это образовательный комплекс - МБОУ СОШ №6. Совместный путь начался с широкого и уверенного шага.</a:t>
            </a:r>
            <a:r>
              <a:rPr lang="ru-RU" sz="1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sz="1400" dirty="0">
                <a:cs typeface="Arial" panose="020B0604020202020204" pitchFamily="34" charset="0"/>
              </a:rPr>
              <a:t>Очень важно почувствовать первые успехи, чтобы двигаться дальше в верном направлении.   </a:t>
            </a: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smtClean="0">
                <a:cs typeface="Arial" panose="020B0604020202020204" pitchFamily="34" charset="0"/>
              </a:rPr>
              <a:t>   Мы с удовольствием расскажем вам о том новом  что произошло с нами в минувшем учебном году, о </a:t>
            </a:r>
            <a:r>
              <a:rPr lang="ru-RU" sz="1400" dirty="0">
                <a:cs typeface="Arial" panose="020B0604020202020204" pitchFamily="34" charset="0"/>
              </a:rPr>
              <a:t>наших мечтах и  </a:t>
            </a:r>
            <a:r>
              <a:rPr lang="ru-RU" sz="1400" dirty="0" smtClean="0">
                <a:cs typeface="Arial" panose="020B0604020202020204" pitchFamily="34" charset="0"/>
              </a:rPr>
              <a:t>планах. Сейчас </a:t>
            </a:r>
            <a:r>
              <a:rPr lang="ru-RU" sz="1400" dirty="0">
                <a:cs typeface="Arial" panose="020B0604020202020204" pitchFamily="34" charset="0"/>
              </a:rPr>
              <a:t>уже понятно, что детские сады  становятся  совместной территорией игры, сказки, музыки, спорта,  творчества и красоты. </a:t>
            </a:r>
          </a:p>
          <a:p>
            <a:pPr lvl="0" algn="just"/>
            <a:r>
              <a:rPr lang="ru-RU" sz="1400" dirty="0">
                <a:cs typeface="Arial" panose="020B0604020202020204" pitchFamily="34" charset="0"/>
              </a:rPr>
              <a:t>    </a:t>
            </a:r>
            <a:r>
              <a:rPr lang="ru-RU" sz="1400" dirty="0" smtClean="0">
                <a:cs typeface="Arial" panose="020B0604020202020204" pitchFamily="34" charset="0"/>
              </a:rPr>
              <a:t> </a:t>
            </a:r>
            <a:r>
              <a:rPr lang="ru-RU" sz="1400" dirty="0">
                <a:cs typeface="Arial" panose="020B0604020202020204" pitchFamily="34" charset="0"/>
              </a:rPr>
              <a:t>Мы рады вашим доброжелательным отзывам о работе педагогов, младших воспитателей и готовы к доверительным отношениям. От нас с вами зависит, насколько жизнь каждого ребенка будет наполнена светом радости и доброты.</a:t>
            </a:r>
          </a:p>
          <a:p>
            <a:pPr lvl="0" algn="r"/>
            <a:r>
              <a:rPr lang="ru-RU" sz="1400" b="1" dirty="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ru-RU" sz="1500" b="1" dirty="0">
                <a:solidFill>
                  <a:prstClr val="black"/>
                </a:solidFill>
                <a:cs typeface="Arial" panose="020B0604020202020204" pitchFamily="34" charset="0"/>
              </a:rPr>
              <a:t>		       </a:t>
            </a:r>
          </a:p>
          <a:p>
            <a:pPr lvl="0" algn="r"/>
            <a:r>
              <a:rPr lang="ru-RU" sz="1500" b="1" dirty="0">
                <a:solidFill>
                  <a:prstClr val="black"/>
                </a:solidFill>
                <a:cs typeface="Arial" panose="020B0604020202020204" pitchFamily="34" charset="0"/>
              </a:rPr>
              <a:t>					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уважением, заместитель директора </a:t>
            </a:r>
          </a:p>
          <a:p>
            <a:pPr lvl="0" algn="r"/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					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по </a:t>
            </a:r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дошкольному воспитанию</a:t>
            </a:r>
          </a:p>
          <a:p>
            <a:pPr lvl="0" algn="r"/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					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МБОУ </a:t>
            </a:r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СОШ №6</a:t>
            </a:r>
          </a:p>
          <a:p>
            <a:pPr lvl="0" algn="r"/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					</a:t>
            </a:r>
            <a:r>
              <a:rPr lang="ru-RU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Околот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Антонина Алексеевна</a:t>
            </a:r>
            <a:endParaRPr lang="ru-RU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495731" y="5973257"/>
            <a:ext cx="699456" cy="812775"/>
            <a:chOff x="9495731" y="5973257"/>
            <a:chExt cx="699456" cy="81277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495731" y="5984663"/>
              <a:ext cx="699456" cy="7899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5731" y="5973257"/>
              <a:ext cx="699456" cy="81277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229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280" y="2804369"/>
            <a:ext cx="4066364" cy="339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2" y="3221821"/>
            <a:ext cx="1476409" cy="119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41" y="3221821"/>
            <a:ext cx="1501878" cy="118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41" y="4479986"/>
            <a:ext cx="1467372" cy="11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9" y="4452865"/>
            <a:ext cx="1467372" cy="118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" y="1220713"/>
            <a:ext cx="4234394" cy="164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4765" y="1752574"/>
            <a:ext cx="328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МБОУ СОШ №6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539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ЗАДАЧИ НА 2019 </a:t>
            </a: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– </a:t>
            </a:r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2020 </a:t>
            </a: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УЧ.Г.</a:t>
            </a:r>
          </a:p>
        </p:txBody>
      </p:sp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434" y="212943"/>
            <a:ext cx="6286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847348" y="6577889"/>
            <a:ext cx="34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3" name="Рисунок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86456" y="1220713"/>
            <a:ext cx="1071993" cy="1126585"/>
          </a:xfrm>
          <a:prstGeom prst="rect">
            <a:avLst/>
          </a:prstGeom>
        </p:spPr>
      </p:pic>
      <p:pic>
        <p:nvPicPr>
          <p:cNvPr id="4" name="Рисунок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91557" y="2629293"/>
            <a:ext cx="1066892" cy="1127858"/>
          </a:xfrm>
          <a:prstGeom prst="rect">
            <a:avLst/>
          </a:prstGeom>
        </p:spPr>
      </p:pic>
      <p:pic>
        <p:nvPicPr>
          <p:cNvPr id="5" name="Рисунок 4">
            <a:hlinkClick r:id="rId14" action="ppaction://hlinksldjump" tooltip="подробнее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19389" y="3977931"/>
            <a:ext cx="1066892" cy="1127858"/>
          </a:xfrm>
          <a:prstGeom prst="rect">
            <a:avLst/>
          </a:prstGeom>
        </p:spPr>
      </p:pic>
      <p:pic>
        <p:nvPicPr>
          <p:cNvPr id="7" name="Рисунок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19389" y="5386511"/>
            <a:ext cx="1066892" cy="11278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94018" y="1421752"/>
            <a:ext cx="4837863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Охрана и укрепление физического и психического здоровья детей, в том числе их эмоционального </a:t>
            </a:r>
            <a:r>
              <a:rPr lang="ru-RU" sz="1200" dirty="0" smtClean="0"/>
              <a:t>благополучия</a:t>
            </a:r>
            <a:r>
              <a:rPr lang="ru-RU" sz="1200" dirty="0" smtClean="0">
                <a:solidFill>
                  <a:schemeClr val="tx1"/>
                </a:solidFill>
              </a:rPr>
              <a:t>;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/>
              <a:t>уважительное </a:t>
            </a:r>
            <a:r>
              <a:rPr lang="ru-RU" sz="1200" dirty="0"/>
              <a:t>отношение к каждому ребенку, к его чувствам и </a:t>
            </a:r>
            <a:r>
              <a:rPr lang="ru-RU" sz="1200" dirty="0" smtClean="0"/>
              <a:t>потребностям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394018" y="2843903"/>
            <a:ext cx="4837863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Обеспечение вариативного развивающего образования детей во всех основных образовательных областях посредством развивающей предметно-пространственной среды учреждения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52989" y="4191389"/>
            <a:ext cx="4837863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Обеспечение психолого-педагогической поддержки семьи и повышения компетентности родителей (законных представителей</a:t>
            </a:r>
            <a:r>
              <a:rPr lang="ru-RU" sz="1200" dirty="0" smtClean="0"/>
              <a:t>) в </a:t>
            </a:r>
            <a:r>
              <a:rPr lang="ru-RU" sz="1200" dirty="0"/>
              <a:t>вопросах развития и образования, охраны и укрепления здоровья </a:t>
            </a:r>
            <a:r>
              <a:rPr lang="ru-RU" sz="1200" dirty="0" smtClean="0"/>
              <a:t>детей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52989" y="5563592"/>
            <a:ext cx="4837863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/>
              <a:t>Развитие речевой активности детей через использование современных образовательных технологий и </a:t>
            </a:r>
            <a:r>
              <a:rPr lang="ru-RU" sz="1200" dirty="0" smtClean="0"/>
              <a:t>методик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408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282"/>
            <a:ext cx="12192000" cy="609524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/>
            <a:sp3d extrusionH="57150">
              <a:bevelT w="50800" h="38100" prst="riblet"/>
            </a:sp3d>
          </a:bodyPr>
          <a:lstStyle/>
          <a:p>
            <a:pPr algn="l"/>
            <a:r>
              <a:rPr lang="ru-RU" sz="32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МБОУ СОШ №6</a:t>
            </a:r>
            <a:endParaRPr lang="ru-RU" sz="32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67742"/>
            <a:ext cx="6286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847348" y="6577889"/>
            <a:ext cx="34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51651" y="1550505"/>
            <a:ext cx="7951306" cy="4889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lvl="0" algn="ctr">
              <a:lnSpc>
                <a:spcPct val="115000"/>
              </a:lnSpc>
              <a:defRPr sz="1600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ru-RU" dirty="0">
                <a:solidFill>
                  <a:schemeClr val="tx1"/>
                </a:solidFill>
              </a:rPr>
              <a:t>Дата реорганизации					01 августа 2019г.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Юридический адрес 					</a:t>
            </a:r>
            <a:r>
              <a:rPr lang="ru-RU" dirty="0" err="1">
                <a:solidFill>
                  <a:schemeClr val="tx1"/>
                </a:solidFill>
              </a:rPr>
              <a:t>г.о.Мытищи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Новомытищинский</a:t>
            </a:r>
            <a:r>
              <a:rPr lang="ru-RU" dirty="0">
                <a:solidFill>
                  <a:schemeClr val="tx1"/>
                </a:solidFill>
              </a:rPr>
              <a:t> пр-т, 										д.38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Режим работы дошкольного 			</a:t>
            </a:r>
            <a:r>
              <a:rPr lang="ru-RU" dirty="0" smtClean="0">
                <a:solidFill>
                  <a:schemeClr val="tx1"/>
                </a:solidFill>
              </a:rPr>
              <a:t>	5-ти </a:t>
            </a:r>
            <a:r>
              <a:rPr lang="ru-RU" dirty="0">
                <a:solidFill>
                  <a:schemeClr val="tx1"/>
                </a:solidFill>
              </a:rPr>
              <a:t>дневная рабочая неделя 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отделения							с 07.00 до 19.00 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									12-ти часовое пребывание 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									выходные: суббота и воскресенье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Сайт							</a:t>
            </a:r>
            <a:r>
              <a:rPr lang="ru-RU" dirty="0" smtClean="0">
                <a:solidFill>
                  <a:schemeClr val="tx1"/>
                </a:solidFill>
              </a:rPr>
              <a:t>	</a:t>
            </a: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en-US" dirty="0">
                <a:solidFill>
                  <a:schemeClr val="tx1"/>
                </a:solidFill>
              </a:rPr>
              <a:t>http://ourschool6.ucoz.ru/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Директор МБОУ СОШ №6				</a:t>
            </a:r>
            <a:r>
              <a:rPr lang="ru-RU" dirty="0" err="1">
                <a:solidFill>
                  <a:schemeClr val="tx1"/>
                </a:solidFill>
              </a:rPr>
              <a:t>Ляпина</a:t>
            </a:r>
            <a:r>
              <a:rPr lang="ru-RU" dirty="0">
                <a:solidFill>
                  <a:schemeClr val="tx1"/>
                </a:solidFill>
              </a:rPr>
              <a:t> Лариса Алексеевна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Заместитель директора 					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по дошкольному воспитанию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МБОУ СОШ №6						</a:t>
            </a:r>
            <a:r>
              <a:rPr lang="ru-RU" dirty="0" err="1">
                <a:solidFill>
                  <a:schemeClr val="tx1"/>
                </a:solidFill>
              </a:rPr>
              <a:t>Околот</a:t>
            </a:r>
            <a:r>
              <a:rPr lang="ru-RU" dirty="0">
                <a:solidFill>
                  <a:schemeClr val="tx1"/>
                </a:solidFill>
              </a:rPr>
              <a:t> Антонина Алексеевна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Лицензия на осуществление			</a:t>
            </a:r>
            <a:r>
              <a:rPr lang="ru-RU" dirty="0" smtClean="0">
                <a:solidFill>
                  <a:schemeClr val="tx1"/>
                </a:solidFill>
              </a:rPr>
              <a:t>	№</a:t>
            </a:r>
            <a:r>
              <a:rPr lang="ru-RU" dirty="0">
                <a:solidFill>
                  <a:schemeClr val="tx1"/>
                </a:solidFill>
              </a:rPr>
              <a:t>74305 от 11.09.2015г.  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образовательной деятельности		</a:t>
            </a:r>
            <a:r>
              <a:rPr lang="ru-RU" dirty="0" smtClean="0">
                <a:solidFill>
                  <a:schemeClr val="tx1"/>
                </a:solidFill>
              </a:rPr>
              <a:t>	50Л01 </a:t>
            </a:r>
            <a:r>
              <a:rPr lang="ru-RU" dirty="0">
                <a:solidFill>
                  <a:schemeClr val="tx1"/>
                </a:solidFill>
              </a:rPr>
              <a:t>№0006186 (бессрочно)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Свидетельство о государственной 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Аккредитации						</a:t>
            </a:r>
            <a:r>
              <a:rPr lang="ru-RU" dirty="0" smtClean="0">
                <a:solidFill>
                  <a:schemeClr val="tx1"/>
                </a:solidFill>
              </a:rPr>
              <a:t>	№</a:t>
            </a:r>
            <a:r>
              <a:rPr lang="ru-RU" dirty="0">
                <a:solidFill>
                  <a:schemeClr val="tx1"/>
                </a:solidFill>
              </a:rPr>
              <a:t>4481 от 30.10.2019г.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78" y="209253"/>
            <a:ext cx="12192000" cy="536895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90000"/>
            <a:sp3d extrusionH="57150">
              <a:bevelT w="50800" h="38100" prst="riblet"/>
            </a:sp3d>
          </a:bodyPr>
          <a:lstStyle/>
          <a:p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20B0504020000000003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20B0504020000000003" pitchFamily="34" charset="0"/>
                <a:cs typeface="Arial" panose="020B0604020202020204" pitchFamily="34" charset="0"/>
              </a:rPr>
            </a:br>
            <a:r>
              <a:rPr lang="ru-RU" sz="3600" b="1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ПРАВИЛЬНЫЙ СТАРТ                                                           </a:t>
            </a:r>
            <a:endParaRPr lang="ru-RU" sz="3600" b="1" i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34" name="Picture 1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428" y="56756"/>
            <a:ext cx="62865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14483" y="746786"/>
            <a:ext cx="3156373" cy="3851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Дополнительное образование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7642" y="5423985"/>
            <a:ext cx="4356452" cy="1263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b="1" dirty="0" err="1" smtClean="0">
                <a:solidFill>
                  <a:prstClr val="black"/>
                </a:solidFill>
              </a:rPr>
              <a:t>М.М.Безруких</a:t>
            </a:r>
            <a:r>
              <a:rPr lang="ru-RU" sz="1100" b="1" dirty="0">
                <a:solidFill>
                  <a:prstClr val="black"/>
                </a:solidFill>
              </a:rPr>
              <a:t>, </a:t>
            </a:r>
            <a:r>
              <a:rPr lang="ru-RU" sz="1100" b="1" dirty="0" err="1" smtClean="0">
                <a:solidFill>
                  <a:prstClr val="black"/>
                </a:solidFill>
              </a:rPr>
              <a:t>Т.А.Филиппова</a:t>
            </a:r>
            <a:r>
              <a:rPr lang="ru-RU" sz="1100" b="1" dirty="0">
                <a:solidFill>
                  <a:prstClr val="black"/>
                </a:solidFill>
              </a:rPr>
              <a:t>, </a:t>
            </a:r>
            <a:r>
              <a:rPr lang="ru-RU" sz="1100" b="1" dirty="0" err="1" smtClean="0">
                <a:solidFill>
                  <a:prstClr val="black"/>
                </a:solidFill>
              </a:rPr>
              <a:t>А.Г.Макеева</a:t>
            </a:r>
            <a:r>
              <a:rPr lang="ru-RU" sz="1100" b="1" dirty="0" smtClean="0">
                <a:solidFill>
                  <a:prstClr val="black"/>
                </a:solidFill>
              </a:rPr>
              <a:t> </a:t>
            </a:r>
            <a:endParaRPr lang="en-US" sz="1100" b="1" dirty="0" smtClean="0">
              <a:solidFill>
                <a:prstClr val="black"/>
              </a:solidFill>
            </a:endParaRPr>
          </a:p>
          <a:p>
            <a:pPr algn="r"/>
            <a:r>
              <a:rPr lang="ru-RU" sz="1100" b="1" dirty="0" smtClean="0">
                <a:solidFill>
                  <a:prstClr val="black"/>
                </a:solidFill>
              </a:rPr>
              <a:t>«</a:t>
            </a:r>
            <a:r>
              <a:rPr lang="ru-RU" sz="1100" b="1" dirty="0">
                <a:solidFill>
                  <a:prstClr val="black"/>
                </a:solidFill>
              </a:rPr>
              <a:t>Разговор о правильном питании»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506306" y="737606"/>
            <a:ext cx="2799124" cy="3091830"/>
            <a:chOff x="4750182" y="1582140"/>
            <a:chExt cx="2305820" cy="341078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750182" y="1694556"/>
              <a:ext cx="2305820" cy="32983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400" b="1" dirty="0" smtClean="0">
                  <a:solidFill>
                    <a:prstClr val="black"/>
                  </a:solidFill>
                </a:rPr>
                <a:t>Программа </a:t>
              </a:r>
              <a:endParaRPr lang="en-US" sz="1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400" b="1" dirty="0" smtClean="0">
                  <a:solidFill>
                    <a:prstClr val="black"/>
                  </a:solidFill>
                </a:rPr>
                <a:t>«</a:t>
              </a:r>
              <a:r>
                <a:rPr lang="ru-RU" sz="1400" b="1" dirty="0">
                  <a:solidFill>
                    <a:prstClr val="black"/>
                  </a:solidFill>
                </a:rPr>
                <a:t>От рождения до школы» </a:t>
              </a:r>
              <a:endParaRPr lang="en-US" sz="1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400" b="1" dirty="0" smtClean="0">
                  <a:solidFill>
                    <a:prstClr val="black"/>
                  </a:solidFill>
                </a:rPr>
                <a:t>под </a:t>
              </a:r>
              <a:r>
                <a:rPr lang="ru-RU" sz="1400" b="1" dirty="0">
                  <a:solidFill>
                    <a:prstClr val="black"/>
                  </a:solidFill>
                </a:rPr>
                <a:t>ред. </a:t>
              </a:r>
              <a:r>
                <a:rPr lang="ru-RU" sz="1400" b="1" dirty="0" err="1" smtClean="0">
                  <a:solidFill>
                    <a:prstClr val="black"/>
                  </a:solidFill>
                </a:rPr>
                <a:t>Н.Е.Вераксы</a:t>
              </a:r>
              <a:r>
                <a:rPr lang="ru-RU" sz="1400" b="1" dirty="0">
                  <a:solidFill>
                    <a:prstClr val="black"/>
                  </a:solidFill>
                </a:rPr>
                <a:t>, </a:t>
              </a:r>
              <a:r>
                <a:rPr lang="ru-RU" sz="1400" b="1" dirty="0" err="1" smtClean="0">
                  <a:solidFill>
                    <a:prstClr val="black"/>
                  </a:solidFill>
                </a:rPr>
                <a:t>Т.С.Комаровой</a:t>
              </a:r>
              <a:r>
                <a:rPr lang="ru-RU" sz="1400" b="1" dirty="0">
                  <a:solidFill>
                    <a:prstClr val="black"/>
                  </a:solidFill>
                </a:rPr>
                <a:t>, </a:t>
              </a:r>
              <a:r>
                <a:rPr lang="ru-RU" sz="1400" b="1" dirty="0" err="1" smtClean="0">
                  <a:solidFill>
                    <a:prstClr val="black"/>
                  </a:solidFill>
                </a:rPr>
                <a:t>М.А.Васильевой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1419" y="1582140"/>
              <a:ext cx="1928399" cy="2660549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10351762" y="2785409"/>
            <a:ext cx="1664352" cy="2202058"/>
            <a:chOff x="8021182" y="-23563"/>
            <a:chExt cx="1664352" cy="220205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021182" y="68206"/>
              <a:ext cx="1458668" cy="211028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b="1" dirty="0" err="1" smtClean="0">
                  <a:solidFill>
                    <a:prstClr val="black"/>
                  </a:solidFill>
                </a:rPr>
                <a:t>И.А.Лыкова</a:t>
              </a:r>
              <a:endParaRPr lang="en-US" sz="12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b="1" dirty="0" smtClean="0">
                  <a:solidFill>
                    <a:prstClr val="black"/>
                  </a:solidFill>
                </a:rPr>
                <a:t> </a:t>
              </a:r>
              <a:r>
                <a:rPr lang="ru-RU" sz="1200" b="1" dirty="0">
                  <a:solidFill>
                    <a:prstClr val="black"/>
                  </a:solidFill>
                </a:rPr>
                <a:t>«Цветные ладошки»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21182" y="-23563"/>
              <a:ext cx="1664352" cy="1968246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10309433" y="538481"/>
            <a:ext cx="1586320" cy="2234620"/>
            <a:chOff x="9609158" y="61271"/>
            <a:chExt cx="1586320" cy="223462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9609158" y="199295"/>
              <a:ext cx="1458668" cy="209659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r>
                <a:rPr lang="ru-RU" sz="1200" b="1" dirty="0" err="1" smtClean="0">
                  <a:solidFill>
                    <a:prstClr val="black"/>
                  </a:solidFill>
                </a:rPr>
                <a:t>С.Н.Николаева</a:t>
              </a:r>
              <a:r>
                <a:rPr lang="ru-RU" sz="1200" b="1" dirty="0" smtClean="0">
                  <a:solidFill>
                    <a:prstClr val="black"/>
                  </a:solidFill>
                </a:rPr>
                <a:t> </a:t>
              </a:r>
              <a:r>
                <a:rPr lang="ru-RU" sz="1200" b="1" dirty="0">
                  <a:solidFill>
                    <a:prstClr val="black"/>
                  </a:solidFill>
                </a:rPr>
                <a:t>«Юный эколог»</a:t>
              </a: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1346" y="61271"/>
              <a:ext cx="1524132" cy="1969179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8216698" y="667129"/>
            <a:ext cx="1778410" cy="2107778"/>
            <a:chOff x="8216698" y="667129"/>
            <a:chExt cx="1778410" cy="2107778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8216698" y="722940"/>
              <a:ext cx="1778410" cy="2051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endParaRPr lang="ru-RU" sz="1200" b="1" dirty="0">
                <a:solidFill>
                  <a:prstClr val="black"/>
                </a:solidFill>
              </a:endParaRPr>
            </a:p>
            <a:p>
              <a:pPr algn="ctr"/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100" b="1" dirty="0" err="1" smtClean="0">
                  <a:solidFill>
                    <a:prstClr val="black"/>
                  </a:solidFill>
                </a:rPr>
                <a:t>Н.Н.Авдеева,О.Л.Князева</a:t>
              </a:r>
              <a:r>
                <a:rPr lang="ru-RU" sz="1100" b="1" dirty="0">
                  <a:solidFill>
                    <a:prstClr val="black"/>
                  </a:solidFill>
                </a:rPr>
                <a:t>, </a:t>
              </a:r>
              <a:r>
                <a:rPr lang="ru-RU" sz="1100" b="1" dirty="0" err="1" smtClean="0">
                  <a:solidFill>
                    <a:prstClr val="black"/>
                  </a:solidFill>
                </a:rPr>
                <a:t>Р.Б.Стеркина</a:t>
              </a:r>
              <a:r>
                <a:rPr lang="ru-RU" sz="1100" b="1" dirty="0" smtClean="0">
                  <a:solidFill>
                    <a:prstClr val="black"/>
                  </a:solidFill>
                </a:rPr>
                <a:t>  «</a:t>
              </a:r>
              <a:r>
                <a:rPr lang="ru-RU" sz="1100" b="1" dirty="0">
                  <a:solidFill>
                    <a:prstClr val="black"/>
                  </a:solidFill>
                </a:rPr>
                <a:t>Основы безопасности детей дошкольного возраста»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3653" y="667129"/>
              <a:ext cx="1327743" cy="1698730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8225067" y="2760454"/>
            <a:ext cx="1796735" cy="2123151"/>
            <a:chOff x="8225067" y="2760454"/>
            <a:chExt cx="1796735" cy="212315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225067" y="2855334"/>
              <a:ext cx="1796735" cy="20282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 smtClean="0">
                <a:solidFill>
                  <a:prstClr val="black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>
                <a:solidFill>
                  <a:prstClr val="black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 smtClean="0">
                <a:solidFill>
                  <a:prstClr val="black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>
                <a:solidFill>
                  <a:prstClr val="black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 smtClean="0">
                <a:solidFill>
                  <a:prstClr val="black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>
                <a:solidFill>
                  <a:prstClr val="black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b="1" dirty="0" err="1" smtClean="0">
                  <a:solidFill>
                    <a:prstClr val="black"/>
                  </a:solidFill>
                </a:rPr>
                <a:t>О.В.Бережнева</a:t>
              </a:r>
              <a:r>
                <a:rPr lang="ru-RU" sz="1200" b="1" dirty="0" smtClean="0">
                  <a:solidFill>
                    <a:prstClr val="black"/>
                  </a:solidFill>
                </a:rPr>
                <a:t>, </a:t>
              </a:r>
            </a:p>
            <a:p>
              <a:pPr algn="ctr"/>
              <a:r>
                <a:rPr lang="ru-RU" sz="1200" b="1" dirty="0" err="1" smtClean="0">
                  <a:solidFill>
                    <a:prstClr val="black"/>
                  </a:solidFill>
                </a:rPr>
                <a:t>В.В.Бойко</a:t>
              </a:r>
              <a:r>
                <a:rPr lang="ru-RU" sz="1200" b="1" dirty="0" smtClean="0">
                  <a:solidFill>
                    <a:prstClr val="black"/>
                  </a:solidFill>
                </a:rPr>
                <a:t> </a:t>
              </a:r>
              <a:endParaRPr lang="en-US" sz="12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b="1" dirty="0" smtClean="0">
                  <a:solidFill>
                    <a:prstClr val="black"/>
                  </a:solidFill>
                </a:rPr>
                <a:t>«Малыши-крепыши» 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10125" y="2760454"/>
              <a:ext cx="1438863" cy="1812741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48" y="5423985"/>
            <a:ext cx="1946164" cy="143401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1153412" y="5300998"/>
            <a:ext cx="2209225" cy="1509158"/>
            <a:chOff x="2126110" y="3177743"/>
            <a:chExt cx="2209225" cy="1509158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2195401" y="3205527"/>
              <a:ext cx="2139934" cy="13278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b="1" dirty="0" err="1" smtClean="0">
                  <a:solidFill>
                    <a:prstClr val="black"/>
                  </a:solidFill>
                </a:rPr>
                <a:t>И.Каплунова</a:t>
              </a:r>
              <a:r>
                <a:rPr lang="ru-RU" sz="1200" b="1" dirty="0" smtClean="0">
                  <a:solidFill>
                    <a:prstClr val="black"/>
                  </a:solidFill>
                </a:rPr>
                <a:t>, </a:t>
              </a:r>
            </a:p>
            <a:p>
              <a:pPr algn="r"/>
              <a:r>
                <a:rPr lang="ru-RU" sz="1200" b="1" dirty="0" err="1" smtClean="0">
                  <a:solidFill>
                    <a:prstClr val="black"/>
                  </a:solidFill>
                </a:rPr>
                <a:t>И.Новоскольцева</a:t>
              </a:r>
              <a:r>
                <a:rPr lang="ru-RU" sz="1200" b="1" dirty="0" smtClean="0">
                  <a:solidFill>
                    <a:prstClr val="black"/>
                  </a:solidFill>
                </a:rPr>
                <a:t> </a:t>
              </a:r>
            </a:p>
            <a:p>
              <a:pPr algn="r"/>
              <a:r>
                <a:rPr lang="ru-RU" sz="1200" b="1" dirty="0" smtClean="0">
                  <a:solidFill>
                    <a:prstClr val="black"/>
                  </a:solidFill>
                </a:rPr>
                <a:t>«Ладушки» 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6110" y="3177743"/>
              <a:ext cx="1221226" cy="1509158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8175888" y="5164959"/>
            <a:ext cx="2290099" cy="1892741"/>
            <a:chOff x="1995702" y="1555321"/>
            <a:chExt cx="2290099" cy="189274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123354" y="1742045"/>
              <a:ext cx="2162447" cy="13087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 smtClean="0">
                <a:solidFill>
                  <a:prstClr val="black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ru-RU" sz="1200" b="1" dirty="0">
                <a:solidFill>
                  <a:prstClr val="black"/>
                </a:solidFill>
              </a:endParaRPr>
            </a:p>
            <a:p>
              <a:pPr algn="r"/>
              <a:r>
                <a:rPr lang="ru-RU" sz="1200" b="1" dirty="0" err="1" smtClean="0">
                  <a:solidFill>
                    <a:prstClr val="black"/>
                  </a:solidFill>
                </a:rPr>
                <a:t>Л.Л.Шевченко</a:t>
              </a:r>
              <a:endParaRPr lang="en-US" sz="1200" b="1" dirty="0">
                <a:solidFill>
                  <a:prstClr val="black"/>
                </a:solidFill>
              </a:endParaRPr>
            </a:p>
            <a:p>
              <a:pPr algn="r"/>
              <a:r>
                <a:rPr lang="ru-RU" sz="1200" b="1" dirty="0" smtClean="0">
                  <a:solidFill>
                    <a:prstClr val="black"/>
                  </a:solidFill>
                </a:rPr>
                <a:t>«Добрый мир</a:t>
              </a:r>
              <a:r>
                <a:rPr lang="ru-RU" sz="1200" b="1" dirty="0">
                  <a:solidFill>
                    <a:prstClr val="black"/>
                  </a:solidFill>
                </a:rPr>
                <a:t>»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95702" y="1555321"/>
              <a:ext cx="1469263" cy="1892741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3851859" y="3942048"/>
            <a:ext cx="2006031" cy="1316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/>
              <a:t>«Вариативная примерная адаптированная основная образовательная программа для детей с тяжелыми нарушениями речи (общим недоразвитием</a:t>
            </a:r>
            <a:r>
              <a:rPr lang="en-US" sz="1100" b="1" dirty="0"/>
              <a:t> </a:t>
            </a:r>
            <a:r>
              <a:rPr lang="ru-RU" sz="1100" b="1" dirty="0"/>
              <a:t>речи) с 3 до 7 лет» </a:t>
            </a:r>
            <a:r>
              <a:rPr lang="ru-RU" sz="1100" b="1" dirty="0" err="1" smtClean="0">
                <a:solidFill>
                  <a:schemeClr val="tx1"/>
                </a:solidFill>
              </a:rPr>
              <a:t>Н.В.Н</a:t>
            </a:r>
            <a:r>
              <a:rPr lang="ru-RU" sz="1100" b="1" dirty="0" err="1" smtClean="0"/>
              <a:t>ищева</a:t>
            </a:r>
            <a:endParaRPr lang="ru-RU" sz="11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112990" y="3926705"/>
            <a:ext cx="2003039" cy="13469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«Воспитание и обучение детей дошкольного возраста с общим недоразвитием речи» </a:t>
            </a:r>
            <a:r>
              <a:rPr lang="ru-RU" sz="1100" b="1" dirty="0" err="1"/>
              <a:t>Т.Б.Филичева</a:t>
            </a:r>
            <a:r>
              <a:rPr lang="ru-RU" sz="1100" b="1" dirty="0"/>
              <a:t>, </a:t>
            </a:r>
            <a:r>
              <a:rPr lang="ru-RU" sz="1100" b="1" dirty="0" err="1"/>
              <a:t>Т.В.Туманова</a:t>
            </a:r>
            <a:r>
              <a:rPr lang="ru-RU" sz="1100" b="1" dirty="0"/>
              <a:t>, </a:t>
            </a:r>
            <a:r>
              <a:rPr lang="ru-RU" sz="1100" b="1" dirty="0" err="1"/>
              <a:t>Г.В.Чиркина</a:t>
            </a:r>
            <a:endParaRPr lang="ru-RU" sz="11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1847348" y="6577889"/>
            <a:ext cx="34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  <p:pic>
        <p:nvPicPr>
          <p:cNvPr id="10" name="Рисунок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1588" y="25248"/>
            <a:ext cx="659015" cy="69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Прямоугольник 3"/>
          <p:cNvSpPr/>
          <p:nvPr/>
        </p:nvSpPr>
        <p:spPr>
          <a:xfrm>
            <a:off x="408110" y="1213154"/>
            <a:ext cx="1622738" cy="1572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«Лисичка»</a:t>
            </a:r>
          </a:p>
          <a:p>
            <a:r>
              <a:rPr lang="ru-RU" sz="1100" dirty="0"/>
              <a:t>Изониточка </a:t>
            </a:r>
          </a:p>
          <a:p>
            <a:r>
              <a:rPr lang="ru-RU" sz="1100" dirty="0"/>
              <a:t>Вокал</a:t>
            </a:r>
          </a:p>
          <a:p>
            <a:r>
              <a:rPr lang="ru-RU" sz="1100" dirty="0" err="1"/>
              <a:t>Здоровячок</a:t>
            </a:r>
            <a:endParaRPr lang="ru-RU" sz="1100" dirty="0"/>
          </a:p>
          <a:p>
            <a:r>
              <a:rPr lang="ru-RU" sz="1100" dirty="0"/>
              <a:t>Веселый язычок </a:t>
            </a:r>
          </a:p>
          <a:p>
            <a:r>
              <a:rPr lang="ru-RU" sz="1100" dirty="0"/>
              <a:t>Хореография </a:t>
            </a:r>
          </a:p>
          <a:p>
            <a:r>
              <a:rPr lang="ru-RU" sz="1100" dirty="0"/>
              <a:t>Английский язык</a:t>
            </a:r>
          </a:p>
          <a:p>
            <a:r>
              <a:rPr lang="ru-RU" sz="1100" dirty="0"/>
              <a:t>Страна Мастеров</a:t>
            </a:r>
          </a:p>
          <a:p>
            <a:r>
              <a:rPr lang="ru-RU" sz="1100" dirty="0" err="1"/>
              <a:t>Фиксики</a:t>
            </a:r>
            <a:endParaRPr lang="ru-RU" sz="11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475531" y="1238912"/>
            <a:ext cx="1622738" cy="20452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«Росинка»</a:t>
            </a:r>
            <a:endParaRPr lang="ru-RU" sz="1200" dirty="0"/>
          </a:p>
          <a:p>
            <a:r>
              <a:rPr lang="ru-RU" sz="1100" dirty="0" err="1"/>
              <a:t>Домисолька</a:t>
            </a:r>
            <a:endParaRPr lang="ru-RU" sz="1100" dirty="0"/>
          </a:p>
          <a:p>
            <a:r>
              <a:rPr lang="ru-RU" sz="1100" dirty="0"/>
              <a:t>Завиток </a:t>
            </a:r>
          </a:p>
          <a:p>
            <a:r>
              <a:rPr lang="ru-RU" sz="1100" dirty="0"/>
              <a:t>Азбука природы</a:t>
            </a:r>
          </a:p>
          <a:p>
            <a:r>
              <a:rPr lang="ru-RU" sz="1100" dirty="0"/>
              <a:t>Юные натуралисты-художники</a:t>
            </a:r>
          </a:p>
          <a:p>
            <a:r>
              <a:rPr lang="ru-RU" sz="1100" dirty="0" err="1"/>
              <a:t>Светофорчик</a:t>
            </a:r>
            <a:endParaRPr lang="ru-RU" sz="1100" dirty="0"/>
          </a:p>
          <a:p>
            <a:r>
              <a:rPr lang="ru-RU" sz="1100" dirty="0"/>
              <a:t>АБВГДЕЙКА</a:t>
            </a:r>
          </a:p>
          <a:p>
            <a:r>
              <a:rPr lang="ru-RU" sz="1100" dirty="0"/>
              <a:t>УМКА </a:t>
            </a:r>
          </a:p>
          <a:p>
            <a:r>
              <a:rPr lang="ru-RU" sz="1100" dirty="0" err="1"/>
              <a:t>Фитбол</a:t>
            </a:r>
            <a:endParaRPr lang="ru-RU" sz="1100" dirty="0"/>
          </a:p>
          <a:p>
            <a:r>
              <a:rPr lang="ru-RU" sz="1100" dirty="0"/>
              <a:t>Шашки</a:t>
            </a:r>
          </a:p>
          <a:p>
            <a:r>
              <a:rPr lang="ru-RU" sz="1100" dirty="0"/>
              <a:t>Умелые ручки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16575" y="2930824"/>
            <a:ext cx="1622738" cy="22740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«Сказка»</a:t>
            </a:r>
            <a:endParaRPr lang="ru-RU" sz="1200" dirty="0"/>
          </a:p>
          <a:p>
            <a:r>
              <a:rPr lang="ru-RU" sz="1100" dirty="0"/>
              <a:t>От слова к фразе</a:t>
            </a:r>
          </a:p>
          <a:p>
            <a:r>
              <a:rPr lang="ru-RU" sz="1100" dirty="0" err="1"/>
              <a:t>Говоруша</a:t>
            </a:r>
            <a:endParaRPr lang="ru-RU" sz="1100" dirty="0"/>
          </a:p>
          <a:p>
            <a:r>
              <a:rPr lang="ru-RU" sz="1100" dirty="0"/>
              <a:t>Веселая математика</a:t>
            </a:r>
          </a:p>
          <a:p>
            <a:r>
              <a:rPr lang="ru-RU" sz="1100" dirty="0"/>
              <a:t>Английский язык</a:t>
            </a:r>
          </a:p>
          <a:p>
            <a:r>
              <a:rPr lang="ru-RU" sz="1100" dirty="0"/>
              <a:t>Адаптация к школе</a:t>
            </a:r>
          </a:p>
          <a:p>
            <a:r>
              <a:rPr lang="ru-RU" sz="1100" dirty="0"/>
              <a:t>Театрализация </a:t>
            </a:r>
          </a:p>
          <a:p>
            <a:r>
              <a:rPr lang="ru-RU" sz="1100" dirty="0"/>
              <a:t>Умелые ручки </a:t>
            </a:r>
          </a:p>
          <a:p>
            <a:r>
              <a:rPr lang="ru-RU" sz="1100" dirty="0" err="1"/>
              <a:t>Фитбол</a:t>
            </a:r>
            <a:r>
              <a:rPr lang="ru-RU" sz="1100" dirty="0"/>
              <a:t> </a:t>
            </a:r>
          </a:p>
          <a:p>
            <a:r>
              <a:rPr lang="ru-RU" sz="1100" dirty="0"/>
              <a:t>Тхэквондо </a:t>
            </a:r>
          </a:p>
          <a:p>
            <a:r>
              <a:rPr lang="ru-RU" sz="1100" dirty="0"/>
              <a:t>Танцуй, малыш! </a:t>
            </a:r>
          </a:p>
          <a:p>
            <a:r>
              <a:rPr lang="ru-RU" sz="1100" dirty="0"/>
              <a:t>Йога для малышей</a:t>
            </a:r>
          </a:p>
          <a:p>
            <a:r>
              <a:rPr lang="ru-RU" sz="1100" dirty="0"/>
              <a:t>Солнечная палитра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113079" y="3546671"/>
            <a:ext cx="1622738" cy="1519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«</a:t>
            </a:r>
            <a:r>
              <a:rPr lang="ru-RU" sz="1200" b="1" dirty="0" smtClean="0"/>
              <a:t>Ручеек» </a:t>
            </a:r>
            <a:endParaRPr lang="ru-RU" sz="1200" dirty="0"/>
          </a:p>
          <a:p>
            <a:r>
              <a:rPr lang="ru-RU" sz="1200" dirty="0"/>
              <a:t>Веселый язычок  </a:t>
            </a:r>
          </a:p>
          <a:p>
            <a:r>
              <a:rPr lang="ru-RU" sz="1200" dirty="0"/>
              <a:t>Умный конструктор          </a:t>
            </a:r>
          </a:p>
          <a:p>
            <a:r>
              <a:rPr lang="ru-RU" sz="1200" dirty="0"/>
              <a:t>Шашки </a:t>
            </a:r>
          </a:p>
          <a:p>
            <a:r>
              <a:rPr lang="ru-RU" sz="1200" dirty="0"/>
              <a:t>Звездочки  </a:t>
            </a:r>
          </a:p>
          <a:p>
            <a:r>
              <a:rPr lang="ru-RU" sz="1200" dirty="0"/>
              <a:t>Солнечная палитра          </a:t>
            </a:r>
          </a:p>
          <a:p>
            <a:r>
              <a:rPr lang="ru-RU" sz="1200" dirty="0"/>
              <a:t>Юные </a:t>
            </a:r>
            <a:r>
              <a:rPr lang="ru-RU" sz="1200" dirty="0" smtClean="0"/>
              <a:t>натуралисты-художники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954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86124"/>
            <a:ext cx="12127604" cy="6254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  <a:sp3d extrusionH="57150">
              <a:bevelT w="50800" h="38100" prst="riblet"/>
            </a:sp3d>
          </a:bodyPr>
          <a:lstStyle/>
          <a:p>
            <a:pPr marL="252095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r>
              <a:rPr lang="ru-RU" sz="3200" b="1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j-ea"/>
                <a:cs typeface="+mj-cs"/>
              </a:rPr>
              <a:t>ОБНОВЛЕНИЕ МАТЕРИАЛЬНО-ТЕХНИЧЕСКОЙ БАЗЫ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54" y="531873"/>
            <a:ext cx="6143226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16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4131" y="4909419"/>
            <a:ext cx="5299343" cy="785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Темпы обновления материально-технической базы не снизились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4131" y="1136438"/>
            <a:ext cx="5299343" cy="24458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БЮДЖЕТ</a:t>
            </a: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 ремонт в групповых помещениях;</a:t>
            </a: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 ремонт кухонных помещений;</a:t>
            </a: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Частично заменены окна в групповых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помещениях; Проведен косметический ремонт 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спальни;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Произведена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замена труб канализации, труб горячего и холодного водоснабжения в групповых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помещениях; </a:t>
            </a:r>
            <a:endParaRPr lang="ru-RU" sz="16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Частично обновлен кухонный инвентарь</a:t>
            </a:r>
          </a:p>
          <a:p>
            <a:pPr lvl="0">
              <a:lnSpc>
                <a:spcPct val="115000"/>
              </a:lnSpc>
            </a:pP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955" y="98486"/>
            <a:ext cx="6286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47348" y="6577889"/>
            <a:ext cx="34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14131" y="3807142"/>
            <a:ext cx="5299343" cy="9428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ВНЕБЮДЖЕТ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Установлено видеонаблюдение в одном дошкольном отделении</a:t>
            </a:r>
          </a:p>
        </p:txBody>
      </p:sp>
    </p:spTree>
    <p:extLst>
      <p:ext uri="{BB962C8B-B14F-4D97-AF65-F5344CB8AC3E}">
        <p14:creationId xmlns:p14="http://schemas.microsoft.com/office/powerpoint/2010/main" val="17905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7A60F7F4-5B28-43EF-B38B-DFD42D721AA1}" vid="{C0415EAF-8DDC-4344-8802-7B823DD00D07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Вкусный праздник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Мышат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i-minuti-bez-knigi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18087</TotalTime>
  <Words>2289</Words>
  <Application>Microsoft Office PowerPoint</Application>
  <PresentationFormat>Широкоэкранный</PresentationFormat>
  <Paragraphs>381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 Unicode MS</vt:lpstr>
      <vt:lpstr>Microsoft YaHei</vt:lpstr>
      <vt:lpstr>Arial</vt:lpstr>
      <vt:lpstr>Calibri</vt:lpstr>
      <vt:lpstr>Segoe Script</vt:lpstr>
      <vt:lpstr>Times New Roman</vt:lpstr>
      <vt:lpstr>Тема1</vt:lpstr>
      <vt:lpstr>Тема Office</vt:lpstr>
      <vt:lpstr>1_Вкусный праздник</vt:lpstr>
      <vt:lpstr>1_Тема Office</vt:lpstr>
      <vt:lpstr>Мышата</vt:lpstr>
      <vt:lpstr>ni-minuti-bez-knigi</vt:lpstr>
      <vt:lpstr>Презентация PowerPoint</vt:lpstr>
      <vt:lpstr>ОБОЗНАЧЕНИЯ</vt:lpstr>
      <vt:lpstr>НАВИГАТОР ПО СЛАЙДАМ</vt:lpstr>
      <vt:lpstr>Презентация PowerPoint</vt:lpstr>
      <vt:lpstr>Презентация PowerPoint</vt:lpstr>
      <vt:lpstr>Презентация PowerPoint</vt:lpstr>
      <vt:lpstr>МБОУ СОШ №6</vt:lpstr>
      <vt:lpstr> ПРАВИЛЬНЫЙ СТАРТ                                                           </vt:lpstr>
      <vt:lpstr>Презентация PowerPoint</vt:lpstr>
      <vt:lpstr>ФИНАНСОВЫЕ РЕСУРСЫ</vt:lpstr>
      <vt:lpstr>УСЛОВИЯ ОСУЩЕСТВЛЕНИЯ ОБРАЗОВАТЕЛЬНОГО ПРОЦЕССА</vt:lpstr>
      <vt:lpstr>Презентация PowerPoint</vt:lpstr>
      <vt:lpstr>Презентация PowerPoint</vt:lpstr>
      <vt:lpstr>УЧАСТВУЕМ И ПОБЕЖДАЕМ ВМЕСТЕ</vt:lpstr>
      <vt:lpstr>РЕБЁНОК, РОДИТЕЛЬ, ПЕДАГОГ – ЕДИНЫЙ МИР</vt:lpstr>
      <vt:lpstr>НЕЗАВИСИМОЕ МНЕНИЕ</vt:lpstr>
      <vt:lpstr>О ЗДОРОВЬЕ  ЗАБОТИМСЯ  С ДЕТСТВА</vt:lpstr>
      <vt:lpstr>БЕЗОПАСНОСТЬ ПРЕВЫШЕ ВСЕГО</vt:lpstr>
      <vt:lpstr>Презентация PowerPoint</vt:lpstr>
      <vt:lpstr>Презентация PowerPoint</vt:lpstr>
      <vt:lpstr>ПРАЗДНИЧНОЕ НАСТРОЕНИЕ</vt:lpstr>
      <vt:lpstr>Презентация PowerPoint</vt:lpstr>
      <vt:lpstr>ОБРАТНАЯ СВЯЗЬ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Пользователь</cp:lastModifiedBy>
  <cp:revision>354</cp:revision>
  <cp:lastPrinted>2019-12-04T10:26:32Z</cp:lastPrinted>
  <dcterms:created xsi:type="dcterms:W3CDTF">2019-12-02T18:18:10Z</dcterms:created>
  <dcterms:modified xsi:type="dcterms:W3CDTF">2020-09-17T11:36:13Z</dcterms:modified>
</cp:coreProperties>
</file>