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23"/>
  </p:notesMasterIdLst>
  <p:sldIdLst>
    <p:sldId id="256" r:id="rId2"/>
    <p:sldId id="257" r:id="rId3"/>
    <p:sldId id="258" r:id="rId4"/>
    <p:sldId id="260" r:id="rId5"/>
    <p:sldId id="261" r:id="rId6"/>
    <p:sldId id="263" r:id="rId7"/>
    <p:sldId id="264" r:id="rId8"/>
    <p:sldId id="265" r:id="rId9"/>
    <p:sldId id="266" r:id="rId10"/>
    <p:sldId id="267" r:id="rId11"/>
    <p:sldId id="268" r:id="rId12"/>
    <p:sldId id="277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59" r:id="rId22"/>
  </p:sldIdLst>
  <p:sldSz cx="9144000" cy="6858000" type="screen4x3"/>
  <p:notesSz cx="6858000" cy="9144000"/>
  <p:embeddedFontLst>
    <p:embeddedFont>
      <p:font typeface="Open Sans" panose="020B0604020202020204" charset="0"/>
      <p:regular r:id="rId24"/>
      <p:bold r:id="rId25"/>
      <p:italic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Calibri Light" panose="020F0302020204030204" pitchFamily="34" charset="0"/>
      <p:regular r:id="rId31"/>
      <p:italic r:id="rId32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741" autoAdjust="0"/>
    <p:restoredTop sz="94660"/>
  </p:normalViewPr>
  <p:slideViewPr>
    <p:cSldViewPr snapToGrid="0">
      <p:cViewPr>
        <p:scale>
          <a:sx n="118" d="100"/>
          <a:sy n="118" d="100"/>
        </p:scale>
        <p:origin x="-1512" y="19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FEF5C1-A6DF-4041-A447-AAF333B882AE}" type="datetimeFigureOut">
              <a:rPr lang="ru-RU" smtClean="0"/>
              <a:t>17.10.2022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A06B4B-7BFB-468A-9725-E325530B8A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07914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A06B4B-7BFB-468A-9725-E325530B8A0C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94062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A06B4B-7BFB-468A-9725-E325530B8A0C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4432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A06B4B-7BFB-468A-9725-E325530B8A0C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4432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A06B4B-7BFB-468A-9725-E325530B8A0C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4432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A06B4B-7BFB-468A-9725-E325530B8A0C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4432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A06B4B-7BFB-468A-9725-E325530B8A0C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4432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A06B4B-7BFB-468A-9725-E325530B8A0C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94062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7CBDA-D077-40CC-AED1-6F57ED79963E}" type="datetime1">
              <a:rPr lang="ru-RU" smtClean="0"/>
              <a:t>17.10.2022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2700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C6EC6-D273-4CA3-ABE8-4601DEFFB44A}" type="datetime1">
              <a:rPr lang="ru-RU" smtClean="0"/>
              <a:t>17.10.2022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38330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A0658-2B4B-412F-A61D-9EA72998EBB7}" type="datetime1">
              <a:rPr lang="ru-RU" smtClean="0"/>
              <a:t>17.10.2022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80050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B1EFE-86A0-40E0-B82F-0807AE5629F1}" type="datetime1">
              <a:rPr lang="ru-RU" smtClean="0"/>
              <a:t>17.10.2022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89574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518C4-A6A5-4368-B5A3-9DF4B99FCF33}" type="datetime1">
              <a:rPr lang="ru-RU" smtClean="0"/>
              <a:t>17.10.2022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21013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6F24B-1A74-40AF-9E73-C0942EC5567F}" type="datetime1">
              <a:rPr lang="ru-RU" smtClean="0"/>
              <a:t>17.10.2022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13330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7C3C9-2805-4791-B363-B3C8F7ED5DB2}" type="datetime1">
              <a:rPr lang="ru-RU" smtClean="0"/>
              <a:t>17.10.2022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72618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F8E-4467-4913-8803-AFA2857C37B1}" type="datetime1">
              <a:rPr lang="ru-RU" smtClean="0"/>
              <a:t>17.10.2022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27966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86CA5-5C44-41F0-A18A-CCA96C2E56C5}" type="datetime1">
              <a:rPr lang="ru-RU" smtClean="0"/>
              <a:t>17.10.2022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02412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867D9-C325-4AA4-BEB6-E6039BE7BA10}" type="datetime1">
              <a:rPr lang="ru-RU" smtClean="0"/>
              <a:t>17.10.2022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7117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98A65-6002-41E3-AAA3-B7D3D3232128}" type="datetime1">
              <a:rPr lang="ru-RU" smtClean="0"/>
              <a:t>17.10.2022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70122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E94432-B3C0-41AB-A778-C7D7AA9C840A}" type="datetime1">
              <a:rPr lang="ru-RU" smtClean="0"/>
              <a:t>17.10.2022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F8078B-FF36-412D-A9D6-127E56CE78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6132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.xml"/><Relationship Id="rId5" Type="http://schemas.openxmlformats.org/officeDocument/2006/relationships/image" Target="../media/image21.png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microsoft.com/office/2007/relationships/hdphoto" Target="../media/hdphoto3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4.png"/><Relationship Id="rId4" Type="http://schemas.openxmlformats.org/officeDocument/2006/relationships/slide" Target="slide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" Target="slide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.xml"/><Relationship Id="rId5" Type="http://schemas.openxmlformats.org/officeDocument/2006/relationships/image" Target="../media/image21.png"/><Relationship Id="rId4" Type="http://schemas.microsoft.com/office/2007/relationships/hdphoto" Target="../media/hdphoto3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" Target="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emf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8.jpeg"/><Relationship Id="rId7" Type="http://schemas.openxmlformats.org/officeDocument/2006/relationships/image" Target="../media/image30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eg"/><Relationship Id="rId5" Type="http://schemas.openxmlformats.org/officeDocument/2006/relationships/image" Target="../media/image14.png"/><Relationship Id="rId4" Type="http://schemas.openxmlformats.org/officeDocument/2006/relationships/slide" Target="slide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13" Type="http://schemas.openxmlformats.org/officeDocument/2006/relationships/slide" Target="slide3.xml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12" Type="http://schemas.openxmlformats.org/officeDocument/2006/relationships/image" Target="../media/image41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eg"/><Relationship Id="rId11" Type="http://schemas.openxmlformats.org/officeDocument/2006/relationships/image" Target="../media/image40.jpeg"/><Relationship Id="rId5" Type="http://schemas.openxmlformats.org/officeDocument/2006/relationships/image" Target="../media/image34.jpeg"/><Relationship Id="rId10" Type="http://schemas.openxmlformats.org/officeDocument/2006/relationships/image" Target="../media/image39.jpeg"/><Relationship Id="rId4" Type="http://schemas.openxmlformats.org/officeDocument/2006/relationships/image" Target="../media/image33.jpeg"/><Relationship Id="rId9" Type="http://schemas.openxmlformats.org/officeDocument/2006/relationships/image" Target="../media/image38.jpeg"/><Relationship Id="rId1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mytyshi.ru/" TargetMode="External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ourschool6.ucoz.ru/" TargetMode="External"/><Relationship Id="rId5" Type="http://schemas.microsoft.com/office/2007/relationships/hdphoto" Target="../media/hdphoto1.wdp"/><Relationship Id="rId10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11" Type="http://schemas.openxmlformats.org/officeDocument/2006/relationships/image" Target="../media/image51.png"/><Relationship Id="rId5" Type="http://schemas.openxmlformats.org/officeDocument/2006/relationships/image" Target="../media/image46.png"/><Relationship Id="rId10" Type="http://schemas.openxmlformats.org/officeDocument/2006/relationships/image" Target="../media/image18.png"/><Relationship Id="rId4" Type="http://schemas.openxmlformats.org/officeDocument/2006/relationships/image" Target="../media/image45.jpg"/><Relationship Id="rId9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slide" Target="slide15.xml"/><Relationship Id="rId18" Type="http://schemas.openxmlformats.org/officeDocument/2006/relationships/slide" Target="slide11.xml"/><Relationship Id="rId3" Type="http://schemas.openxmlformats.org/officeDocument/2006/relationships/image" Target="../media/image8.png"/><Relationship Id="rId7" Type="http://schemas.openxmlformats.org/officeDocument/2006/relationships/slide" Target="slide7.xml"/><Relationship Id="rId12" Type="http://schemas.openxmlformats.org/officeDocument/2006/relationships/slide" Target="slide14.xml"/><Relationship Id="rId17" Type="http://schemas.openxmlformats.org/officeDocument/2006/relationships/slide" Target="slide12.xml"/><Relationship Id="rId2" Type="http://schemas.openxmlformats.org/officeDocument/2006/relationships/image" Target="../media/image7.png"/><Relationship Id="rId16" Type="http://schemas.openxmlformats.org/officeDocument/2006/relationships/slide" Target="slide19.xml"/><Relationship Id="rId20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slide" Target="slide6.xml"/><Relationship Id="rId11" Type="http://schemas.openxmlformats.org/officeDocument/2006/relationships/slide" Target="slide13.xml"/><Relationship Id="rId5" Type="http://schemas.openxmlformats.org/officeDocument/2006/relationships/slide" Target="slide5.xml"/><Relationship Id="rId15" Type="http://schemas.openxmlformats.org/officeDocument/2006/relationships/slide" Target="slide17.xml"/><Relationship Id="rId10" Type="http://schemas.openxmlformats.org/officeDocument/2006/relationships/slide" Target="slide10.xml"/><Relationship Id="rId19" Type="http://schemas.openxmlformats.org/officeDocument/2006/relationships/slide" Target="slide18.xml"/><Relationship Id="rId4" Type="http://schemas.openxmlformats.org/officeDocument/2006/relationships/slide" Target="slide4.xml"/><Relationship Id="rId9" Type="http://schemas.openxmlformats.org/officeDocument/2006/relationships/slide" Target="slide9.xml"/><Relationship Id="rId14" Type="http://schemas.openxmlformats.org/officeDocument/2006/relationships/slide" Target="slide1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7.png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2.emf"/><Relationship Id="rId5" Type="http://schemas.openxmlformats.org/officeDocument/2006/relationships/image" Target="../media/image11.png"/><Relationship Id="rId4" Type="http://schemas.openxmlformats.org/officeDocument/2006/relationships/image" Target="../media/image10.emf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7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slide" Target="slide3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.xml"/><Relationship Id="rId5" Type="http://schemas.openxmlformats.org/officeDocument/2006/relationships/image" Target="../media/image21.png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66" y="-466278"/>
            <a:ext cx="7824934" cy="751496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78970" y="1452074"/>
            <a:ext cx="5850541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4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Публичный доклад дошкольного отделения </a:t>
            </a:r>
          </a:p>
          <a:p>
            <a:pPr algn="r"/>
            <a:r>
              <a:rPr lang="ru-RU" sz="34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МБОУ СОШ №6 </a:t>
            </a:r>
          </a:p>
          <a:p>
            <a:pPr algn="r"/>
            <a:r>
              <a:rPr lang="ru-RU" sz="34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2021-2022 учебный год</a:t>
            </a:r>
            <a:endParaRPr lang="ru-RU" sz="3400" i="1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32733" y="4608767"/>
            <a:ext cx="4673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</a:t>
            </a:r>
            <a:r>
              <a:rPr lang="ru-RU" sz="2000" i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.о.Мытищи</a:t>
            </a:r>
            <a:endParaRPr lang="ru-RU" sz="2000" i="1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7992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Прямая со стрелкой 24"/>
          <p:cNvCxnSpPr/>
          <p:nvPr/>
        </p:nvCxnSpPr>
        <p:spPr>
          <a:xfrm>
            <a:off x="7032478" y="2735449"/>
            <a:ext cx="70135" cy="2376740"/>
          </a:xfrm>
          <a:prstGeom prst="straightConnector1">
            <a:avLst/>
          </a:prstGeom>
          <a:ln w="571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>
            <a:off x="2543261" y="2775568"/>
            <a:ext cx="280859" cy="501869"/>
          </a:xfrm>
          <a:prstGeom prst="straightConnector1">
            <a:avLst/>
          </a:prstGeom>
          <a:ln w="571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 flipH="1">
            <a:off x="1209402" y="2775568"/>
            <a:ext cx="296551" cy="501084"/>
          </a:xfrm>
          <a:prstGeom prst="straightConnector1">
            <a:avLst/>
          </a:prstGeom>
          <a:ln w="571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/>
          <p:nvPr/>
        </p:nvCxnSpPr>
        <p:spPr>
          <a:xfrm>
            <a:off x="2066018" y="2775568"/>
            <a:ext cx="477243" cy="1372186"/>
          </a:xfrm>
          <a:prstGeom prst="straightConnector1">
            <a:avLst/>
          </a:prstGeom>
          <a:ln w="571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 flipH="1">
            <a:off x="1315768" y="2775568"/>
            <a:ext cx="545606" cy="1385677"/>
          </a:xfrm>
          <a:prstGeom prst="straightConnector1">
            <a:avLst/>
          </a:prstGeom>
          <a:ln w="571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Прямоугольник 5"/>
          <p:cNvSpPr/>
          <p:nvPr/>
        </p:nvSpPr>
        <p:spPr>
          <a:xfrm>
            <a:off x="0" y="46114"/>
            <a:ext cx="9144000" cy="90683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303931" y="207144"/>
            <a:ext cx="86296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>
                <a:solidFill>
                  <a:schemeClr val="accent6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ФИНАНСОВЫЕ РЕСУРСЫ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  <a:t>10</a:t>
            </a:fld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1607" y="4015940"/>
            <a:ext cx="3530600" cy="3133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Прямая со стрелкой 8"/>
          <p:cNvCxnSpPr/>
          <p:nvPr/>
        </p:nvCxnSpPr>
        <p:spPr>
          <a:xfrm>
            <a:off x="7141209" y="2763131"/>
            <a:ext cx="433650" cy="1384623"/>
          </a:xfrm>
          <a:prstGeom prst="straightConnector1">
            <a:avLst/>
          </a:prstGeom>
          <a:ln w="571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 flipH="1">
            <a:off x="6612700" y="2657241"/>
            <a:ext cx="354542" cy="1531395"/>
          </a:xfrm>
          <a:prstGeom prst="straightConnector1">
            <a:avLst/>
          </a:prstGeom>
          <a:ln w="571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Прямоугольник 12"/>
          <p:cNvSpPr/>
          <p:nvPr/>
        </p:nvSpPr>
        <p:spPr>
          <a:xfrm>
            <a:off x="141788" y="2367016"/>
            <a:ext cx="3580333" cy="48777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b="1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Б</a:t>
            </a:r>
            <a:r>
              <a:rPr lang="ru-RU" sz="1100" b="1" dirty="0" smtClean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юджетные</a:t>
            </a:r>
            <a:r>
              <a:rPr lang="ru-RU" sz="1200" b="1" dirty="0" smtClean="0">
                <a:solidFill>
                  <a:schemeClr val="accent6">
                    <a:lumMod val="75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ru-RU" sz="1100" b="1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средства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5353274" y="2417044"/>
            <a:ext cx="3580333" cy="48039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b="1" dirty="0" smtClean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Внебюджетные </a:t>
            </a:r>
            <a:r>
              <a:rPr lang="ru-RU" sz="1100" b="1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средства </a:t>
            </a:r>
          </a:p>
          <a:p>
            <a:pPr algn="ctr"/>
            <a:r>
              <a:rPr lang="ru-RU" sz="1100" b="1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(платные образовательные услуги)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106475" y="3296761"/>
            <a:ext cx="1102927" cy="50807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Заработная плата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4618769" y="3277600"/>
            <a:ext cx="1681273" cy="66470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Мягкий инвентарь, </a:t>
            </a:r>
            <a:r>
              <a:rPr lang="ru-RU" sz="1200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игрушки, песок</a:t>
            </a:r>
            <a:r>
              <a:rPr lang="ru-RU" sz="12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песочница, канцтовары 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7743659" y="3299838"/>
            <a:ext cx="1351150" cy="66032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Мебель для групп 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2767053" y="3299838"/>
            <a:ext cx="1351792" cy="5213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Коммунальные платежи</a:t>
            </a:r>
          </a:p>
        </p:txBody>
      </p:sp>
      <p:cxnSp>
        <p:nvCxnSpPr>
          <p:cNvPr id="19" name="Прямая со стрелкой 18"/>
          <p:cNvCxnSpPr/>
          <p:nvPr/>
        </p:nvCxnSpPr>
        <p:spPr>
          <a:xfrm flipH="1">
            <a:off x="1422130" y="1990641"/>
            <a:ext cx="252921" cy="376376"/>
          </a:xfrm>
          <a:prstGeom prst="straightConnector1">
            <a:avLst/>
          </a:prstGeom>
          <a:ln w="571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>
            <a:off x="8137181" y="1990641"/>
            <a:ext cx="282053" cy="376376"/>
          </a:xfrm>
          <a:prstGeom prst="straightConnector1">
            <a:avLst/>
          </a:prstGeom>
          <a:ln w="571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 flipH="1">
            <a:off x="6300042" y="2897439"/>
            <a:ext cx="183306" cy="379998"/>
          </a:xfrm>
          <a:prstGeom prst="straightConnector1">
            <a:avLst/>
          </a:prstGeom>
          <a:ln w="571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>
            <a:off x="7574859" y="2897439"/>
            <a:ext cx="171875" cy="415712"/>
          </a:xfrm>
          <a:prstGeom prst="straightConnector1">
            <a:avLst/>
          </a:prstGeom>
          <a:ln w="571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Прямоугольник 25"/>
          <p:cNvSpPr/>
          <p:nvPr/>
        </p:nvSpPr>
        <p:spPr>
          <a:xfrm>
            <a:off x="4353515" y="4185480"/>
            <a:ext cx="2436456" cy="7643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Косметический ремонт холла, групповых помещений, </a:t>
            </a:r>
            <a:r>
              <a:rPr lang="ru-RU" sz="1200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лестничных </a:t>
            </a:r>
            <a:r>
              <a:rPr lang="ru-RU" sz="12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маршей, цоколя зданий 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7539506" y="4184228"/>
            <a:ext cx="1195350" cy="56765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Покупка стиральной машины 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202755" y="4147754"/>
            <a:ext cx="1113012" cy="5345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Ремонт помещений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2543261" y="4184228"/>
            <a:ext cx="1343686" cy="52615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Канцелярские товары и бытовая химия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141788" y="5112189"/>
            <a:ext cx="5909819" cy="11096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2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Образовательный комплекс дает возможность увеличения количества финансовых средств, выделяемых на учреждение: чем больше обучающихся, тем больше предоставляется денег. За счет этого может повышаться качество развивающей предметно-пространственной  среды: оснащение кабинетов, групп и  прочее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1089176" y="952950"/>
            <a:ext cx="7330058" cy="63820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Финансовая деятельность была и остается направленной на создание условий, обеспечивающих полноценный присмотр и уход за дошколятами, а также проведение образовательного процесса</a:t>
            </a:r>
          </a:p>
        </p:txBody>
      </p:sp>
      <p:sp>
        <p:nvSpPr>
          <p:cNvPr id="36" name="Прямоугольник 35"/>
          <p:cNvSpPr/>
          <p:nvPr/>
        </p:nvSpPr>
        <p:spPr>
          <a:xfrm>
            <a:off x="1589776" y="1687368"/>
            <a:ext cx="6611680" cy="40846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b="1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Источниками финансирования были и являются:</a:t>
            </a:r>
          </a:p>
        </p:txBody>
      </p:sp>
      <p:sp>
        <p:nvSpPr>
          <p:cNvPr id="60" name="Прямоугольник 59"/>
          <p:cNvSpPr/>
          <p:nvPr/>
        </p:nvSpPr>
        <p:spPr>
          <a:xfrm>
            <a:off x="6542604" y="5162319"/>
            <a:ext cx="1499052" cy="5183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Покупка морозильной камеры </a:t>
            </a:r>
          </a:p>
        </p:txBody>
      </p:sp>
      <p:pic>
        <p:nvPicPr>
          <p:cNvPr id="8196" name="Picture 4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5299" y="181886"/>
            <a:ext cx="615950" cy="61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6914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-32017" y="1481549"/>
            <a:ext cx="9271000" cy="575778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000" b="1" dirty="0">
              <a:solidFill>
                <a:prstClr val="black"/>
              </a:solidFill>
            </a:endParaRPr>
          </a:p>
          <a:p>
            <a:pPr lvl="0"/>
            <a:endParaRPr lang="ru-RU" sz="1000" b="1" dirty="0">
              <a:solidFill>
                <a:schemeClr val="tx1"/>
              </a:solidFill>
            </a:endParaRPr>
          </a:p>
          <a:p>
            <a:endParaRPr lang="ru-RU" sz="1000" b="1" dirty="0">
              <a:solidFill>
                <a:schemeClr val="tx1"/>
              </a:solidFill>
            </a:endParaRPr>
          </a:p>
          <a:p>
            <a:endParaRPr lang="ru-RU" sz="1000" b="1" dirty="0" smtClean="0">
              <a:solidFill>
                <a:prstClr val="black"/>
              </a:solidFill>
            </a:endParaRPr>
          </a:p>
          <a:p>
            <a:endParaRPr lang="ru-RU" sz="1000" b="1" dirty="0" smtClean="0">
              <a:solidFill>
                <a:prstClr val="black"/>
              </a:solidFill>
            </a:endParaRPr>
          </a:p>
          <a:p>
            <a:endParaRPr lang="ru-RU" sz="1000" b="1" dirty="0">
              <a:solidFill>
                <a:prstClr val="black"/>
              </a:solidFill>
            </a:endParaRPr>
          </a:p>
          <a:p>
            <a:endParaRPr lang="ru-RU" sz="1000" b="1" dirty="0">
              <a:solidFill>
                <a:prstClr val="black"/>
              </a:solidFill>
            </a:endParaRPr>
          </a:p>
          <a:p>
            <a:endParaRPr lang="ru-RU" sz="1000" b="1" dirty="0">
              <a:solidFill>
                <a:prstClr val="black"/>
              </a:solidFill>
            </a:endParaRPr>
          </a:p>
          <a:p>
            <a:endParaRPr lang="ru-RU" sz="1000" b="1" dirty="0" smtClean="0">
              <a:solidFill>
                <a:prstClr val="black"/>
              </a:solidFill>
            </a:endParaRPr>
          </a:p>
          <a:p>
            <a:endParaRPr lang="ru-RU" sz="1000" b="1" dirty="0">
              <a:solidFill>
                <a:prstClr val="black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24" y="4472182"/>
            <a:ext cx="9144000" cy="276715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3931" y="111287"/>
            <a:ext cx="741766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>
                <a:solidFill>
                  <a:schemeClr val="accent6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УСЛОВИЯ ОСУЩЕСТВЛЕНИЯ ОБРАЗОВАТЕЛЬНОГО ПРОЦЕССА</a:t>
            </a: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>
          <a:xfrm>
            <a:off x="6502400" y="6407373"/>
            <a:ext cx="2057400" cy="365125"/>
          </a:xfrm>
        </p:spPr>
        <p:txBody>
          <a:bodyPr/>
          <a:lstStyle/>
          <a:p>
            <a:fld id="{2FF8078B-FF36-412D-A9D6-127E56CE786F}" type="slidenum">
              <a:rPr lang="ru-RU" smtClean="0"/>
              <a:t>11</a:t>
            </a:fld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1598" y="0"/>
            <a:ext cx="1349738" cy="1061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9698" y="341921"/>
            <a:ext cx="615950" cy="61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" name="Прямоугольник 31"/>
          <p:cNvSpPr/>
          <p:nvPr/>
        </p:nvSpPr>
        <p:spPr>
          <a:xfrm>
            <a:off x="144149" y="1559878"/>
            <a:ext cx="3133126" cy="166075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200" i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Дошкольное отделение  посещают </a:t>
            </a:r>
            <a:r>
              <a:rPr lang="ru-RU" sz="1200" i="1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668 </a:t>
            </a:r>
            <a:r>
              <a:rPr lang="ru-RU" sz="1200" i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воспитанников, из них:</a:t>
            </a:r>
          </a:p>
          <a:p>
            <a:pPr algn="just"/>
            <a:r>
              <a:rPr lang="ru-RU" sz="1200" i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в группах  кратковременного пребывания 50 детей, </a:t>
            </a:r>
          </a:p>
          <a:p>
            <a:pPr algn="just"/>
            <a:r>
              <a:rPr lang="ru-RU" sz="1200" i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 группах раннего возраста </a:t>
            </a:r>
            <a:r>
              <a:rPr lang="ru-RU" sz="1200" i="1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32 </a:t>
            </a:r>
            <a:r>
              <a:rPr lang="ru-RU" sz="1200" i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детей, </a:t>
            </a:r>
          </a:p>
          <a:p>
            <a:pPr algn="just"/>
            <a:r>
              <a:rPr lang="ru-RU" sz="1200" i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 логопедических группах  </a:t>
            </a:r>
            <a:r>
              <a:rPr lang="ru-RU" sz="1200" i="1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131 </a:t>
            </a:r>
            <a:r>
              <a:rPr lang="ru-RU" sz="1200" i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детей,</a:t>
            </a:r>
          </a:p>
          <a:p>
            <a:pPr algn="just"/>
            <a:r>
              <a:rPr lang="ru-RU" sz="1200" i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 общеразвивающих группах </a:t>
            </a:r>
            <a:r>
              <a:rPr lang="ru-RU" sz="1200" i="1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455 </a:t>
            </a:r>
            <a:r>
              <a:rPr lang="ru-RU" sz="1200" i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ребенка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5991621" y="1559878"/>
            <a:ext cx="3079715" cy="20653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200" i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Корпуса дошкольного отделения оборудованы:</a:t>
            </a:r>
          </a:p>
          <a:p>
            <a:pPr algn="just"/>
            <a:r>
              <a:rPr lang="ru-RU" sz="1200" i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музыкальные залы</a:t>
            </a:r>
          </a:p>
          <a:p>
            <a:pPr algn="just"/>
            <a:r>
              <a:rPr lang="ru-RU" sz="1200" i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физкультурные залы </a:t>
            </a:r>
          </a:p>
          <a:p>
            <a:pPr algn="just"/>
            <a:r>
              <a:rPr lang="ru-RU" sz="1200" i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кабинеты  логопедов</a:t>
            </a:r>
          </a:p>
          <a:p>
            <a:pPr algn="just"/>
            <a:r>
              <a:rPr lang="ru-RU" sz="1200" i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кабинеты  психологов</a:t>
            </a:r>
          </a:p>
          <a:p>
            <a:pPr algn="just"/>
            <a:r>
              <a:rPr lang="ru-RU" sz="1200" i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методические  кабинеты</a:t>
            </a:r>
          </a:p>
          <a:p>
            <a:pPr algn="just"/>
            <a:r>
              <a:rPr lang="ru-RU" sz="1200" i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медицинские кабинеты</a:t>
            </a:r>
          </a:p>
          <a:p>
            <a:pPr algn="just"/>
            <a:r>
              <a:rPr lang="ru-RU" sz="1200" i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изолятор</a:t>
            </a:r>
          </a:p>
          <a:p>
            <a:pPr algn="just"/>
            <a:r>
              <a:rPr lang="ru-RU" sz="1200" i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Планируется открытие сенсорной комнаты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164473" y="4147167"/>
            <a:ext cx="8979527" cy="15941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200" i="1" dirty="0" smtClean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</a:t>
            </a:r>
            <a:r>
              <a:rPr lang="ru-RU" sz="1200" i="1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Территория всех </a:t>
            </a:r>
            <a:r>
              <a:rPr lang="ru-RU" sz="1200" i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корпусов дошкольного отделения благоустроена, хорошо озеленена, имеет металлическое ограждение,  разбита на участки для прогулок детей,  оснащена малыми формами, игровым оборудованием и верандами. </a:t>
            </a:r>
          </a:p>
          <a:p>
            <a:pPr algn="just"/>
            <a:r>
              <a:rPr lang="ru-RU" sz="1200" i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На территориях корпусов дошкольного отделения размещены спортивные площадки для занятий на воздухе; разбиты огороды  для приобщения детей к труду, для </a:t>
            </a:r>
          </a:p>
          <a:p>
            <a:pPr algn="just"/>
            <a:r>
              <a:rPr lang="ru-RU" sz="1200" i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ознакомления с окружающим миром. </a:t>
            </a:r>
          </a:p>
          <a:p>
            <a:pPr algn="just"/>
            <a:r>
              <a:rPr lang="ru-RU" sz="1200" i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Дошкольники имеют возможность заниматься и проводить  соревнования в оборудованных спортивных залах  МБОУ СОШ №6 </a:t>
            </a:r>
            <a:r>
              <a:rPr lang="ru-RU" sz="1200" i="1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корпус1</a:t>
            </a:r>
            <a:endParaRPr lang="ru-RU" sz="1200" i="1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9180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-32017" y="957871"/>
            <a:ext cx="9271000" cy="47065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000" b="1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3931" y="111287"/>
            <a:ext cx="74176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>
                <a:solidFill>
                  <a:schemeClr val="accent6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Результаты деятельности ДО</a:t>
            </a: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>
          <a:xfrm>
            <a:off x="6502400" y="6407373"/>
            <a:ext cx="2057400" cy="365125"/>
          </a:xfrm>
        </p:spPr>
        <p:txBody>
          <a:bodyPr/>
          <a:lstStyle/>
          <a:p>
            <a:fld id="{2FF8078B-FF36-412D-A9D6-127E56CE786F}" type="slidenum">
              <a:rPr lang="ru-RU" smtClean="0"/>
              <a:t>12</a:t>
            </a:fld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1598" y="0"/>
            <a:ext cx="1349738" cy="1061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9698" y="341921"/>
            <a:ext cx="615950" cy="61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271595" y="983726"/>
            <a:ext cx="74809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Мониторинг усвоения образовательной программы детьми в КОНЦЕ года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393456"/>
              </p:ext>
            </p:extLst>
          </p:nvPr>
        </p:nvGraphicFramePr>
        <p:xfrm>
          <a:off x="586119" y="1453167"/>
          <a:ext cx="8034727" cy="3863301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805711"/>
                <a:gridCol w="1505119"/>
                <a:gridCol w="1181437"/>
                <a:gridCol w="1084333"/>
                <a:gridCol w="1861168"/>
                <a:gridCol w="906308"/>
                <a:gridCol w="690651"/>
              </a:tblGrid>
              <a:tr h="524145">
                <a:tc rowSpan="2">
                  <a:txBody>
                    <a:bodyPr/>
                    <a:lstStyle/>
                    <a:p>
                      <a:pPr marL="21590" marR="57785" indent="-6350" algn="just">
                        <a:lnSpc>
                          <a:spcPct val="107000"/>
                        </a:lnSpc>
                        <a:spcAft>
                          <a:spcPts val="80"/>
                        </a:spcAft>
                      </a:pPr>
                      <a:r>
                        <a:rPr lang="ru-RU" sz="1100" dirty="0">
                          <a:effectLst/>
                        </a:rPr>
                        <a:t>Всего детей </a:t>
                      </a:r>
                    </a:p>
                    <a:p>
                      <a:pPr marL="20320" marR="57785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 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33655" marR="19050" marT="34925" marB="0"/>
                </a:tc>
                <a:tc>
                  <a:txBody>
                    <a:bodyPr/>
                    <a:lstStyle/>
                    <a:p>
                      <a:pPr marL="6350" marR="57785" indent="-6350"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33655" marR="19050" marT="34925" marB="0"/>
                </a:tc>
                <a:tc gridSpan="3">
                  <a:txBody>
                    <a:bodyPr/>
                    <a:lstStyle/>
                    <a:p>
                      <a:pPr marL="6350" marR="107315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Образовательные области 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33655" marR="19050" marT="34925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6350" marR="57785" indent="-6350"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33655" marR="19050" marT="34925" marB="0"/>
                </a:tc>
                <a:tc rowSpan="2">
                  <a:txBody>
                    <a:bodyPr/>
                    <a:lstStyle/>
                    <a:p>
                      <a:pPr marL="24130" marR="57785" indent="-6350" algn="ctr">
                        <a:lnSpc>
                          <a:spcPct val="107000"/>
                        </a:lnSpc>
                        <a:spcAft>
                          <a:spcPts val="1255"/>
                        </a:spcAft>
                      </a:pPr>
                      <a:r>
                        <a:rPr lang="ru-RU" sz="1100">
                          <a:effectLst/>
                        </a:rPr>
                        <a:t> </a:t>
                      </a:r>
                    </a:p>
                    <a:p>
                      <a:pPr marL="6350" marR="14605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Итого 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33655" marR="19050" marT="34925" marB="0"/>
                </a:tc>
              </a:tr>
              <a:tr h="102842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6350" marR="57785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err="1">
                          <a:effectLst/>
                        </a:rPr>
                        <a:t>Социальноличностное</a:t>
                      </a:r>
                      <a:r>
                        <a:rPr lang="ru-RU" sz="1100" dirty="0">
                          <a:effectLst/>
                        </a:rPr>
                        <a:t> развитие 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33655" marR="19050" marT="34925" marB="0"/>
                </a:tc>
                <a:tc>
                  <a:txBody>
                    <a:bodyPr/>
                    <a:lstStyle/>
                    <a:p>
                      <a:pPr marL="6350" marR="57785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Познавательное развитие 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33655" marR="19050" marT="34925" marB="0"/>
                </a:tc>
                <a:tc>
                  <a:txBody>
                    <a:bodyPr/>
                    <a:lstStyle/>
                    <a:p>
                      <a:pPr marL="6350" marR="57785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Развитие речи 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33655" marR="19050" marT="34925" marB="0"/>
                </a:tc>
                <a:tc>
                  <a:txBody>
                    <a:bodyPr/>
                    <a:lstStyle/>
                    <a:p>
                      <a:pPr marL="6350" marR="57785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Художественноэстетическое развитие 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33655" marR="19050" marT="34925" marB="0"/>
                </a:tc>
                <a:tc>
                  <a:txBody>
                    <a:bodyPr/>
                    <a:lstStyle/>
                    <a:p>
                      <a:pPr marL="6350" marR="57785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Физическое развитие 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33655" marR="19050" marT="34925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96679">
                <a:tc rowSpan="3">
                  <a:txBody>
                    <a:bodyPr/>
                    <a:lstStyle/>
                    <a:p>
                      <a:pPr marL="6350" marR="17780" indent="-6350" algn="ctr">
                        <a:lnSpc>
                          <a:spcPct val="107000"/>
                        </a:lnSpc>
                        <a:spcAft>
                          <a:spcPts val="95"/>
                        </a:spcAft>
                      </a:pPr>
                      <a:r>
                        <a:rPr lang="ru-RU" sz="1100">
                          <a:effectLst/>
                        </a:rPr>
                        <a:t>668 </a:t>
                      </a:r>
                    </a:p>
                    <a:p>
                      <a:pPr marL="20320" marR="57785" indent="-6350" algn="ctr">
                        <a:lnSpc>
                          <a:spcPct val="107000"/>
                        </a:lnSpc>
                        <a:spcAft>
                          <a:spcPts val="7555"/>
                        </a:spcAft>
                      </a:pPr>
                      <a:r>
                        <a:rPr lang="ru-RU" sz="1100">
                          <a:effectLst/>
                        </a:rPr>
                        <a:t> </a:t>
                      </a:r>
                    </a:p>
                    <a:p>
                      <a:pPr marL="6350" marR="57785" indent="-635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 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33655" marR="19050" marT="34925" marB="0"/>
                </a:tc>
                <a:tc>
                  <a:txBody>
                    <a:bodyPr/>
                    <a:lstStyle/>
                    <a:p>
                      <a:pPr marL="136525" marR="116840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н/с -0 (0%) 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33655" marR="19050" marT="34925" marB="0"/>
                </a:tc>
                <a:tc>
                  <a:txBody>
                    <a:bodyPr/>
                    <a:lstStyle/>
                    <a:p>
                      <a:pPr marL="292735" marR="269240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н/с-0 (0%) 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33655" marR="19050" marT="34925" marB="0"/>
                </a:tc>
                <a:tc>
                  <a:txBody>
                    <a:bodyPr/>
                    <a:lstStyle/>
                    <a:p>
                      <a:pPr marL="67945" marR="45085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н/с-0 (0%) 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33655" marR="19050" marT="34925" marB="0"/>
                </a:tc>
                <a:tc>
                  <a:txBody>
                    <a:bodyPr/>
                    <a:lstStyle/>
                    <a:p>
                      <a:pPr marL="226695" marR="207010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н/с -0 (0%) 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33655" marR="19050" marT="34925" marB="0"/>
                </a:tc>
                <a:tc>
                  <a:txBody>
                    <a:bodyPr/>
                    <a:lstStyle/>
                    <a:p>
                      <a:pPr marL="113030" marR="89535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н/с-0 (0%) 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33655" marR="19050" marT="34925" marB="0"/>
                </a:tc>
                <a:tc>
                  <a:txBody>
                    <a:bodyPr/>
                    <a:lstStyle/>
                    <a:p>
                      <a:pPr marL="67945" marR="45085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н/с-0 (0%) 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33655" marR="19050" marT="34925" marB="0"/>
                </a:tc>
              </a:tr>
              <a:tr h="59926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62230" marR="57785" indent="-635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ч/с-98 (15%) 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33655" marR="19050" marT="34925" marB="0"/>
                </a:tc>
                <a:tc>
                  <a:txBody>
                    <a:bodyPr/>
                    <a:lstStyle/>
                    <a:p>
                      <a:pPr marL="157480" marR="135890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ч/с -105 (19%) 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33655" marR="19050" marT="34925" marB="0"/>
                </a:tc>
                <a:tc>
                  <a:txBody>
                    <a:bodyPr/>
                    <a:lstStyle/>
                    <a:p>
                      <a:pPr marL="6350" marR="57785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ч/с-168 (25%) 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33655" marR="19050" marT="34925" marB="0"/>
                </a:tc>
                <a:tc>
                  <a:txBody>
                    <a:bodyPr/>
                    <a:lstStyle/>
                    <a:p>
                      <a:pPr marL="113030" marR="91440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ч/с -118 (18%) 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33655" marR="19050" marT="34925" marB="0"/>
                </a:tc>
                <a:tc>
                  <a:txBody>
                    <a:bodyPr/>
                    <a:lstStyle/>
                    <a:p>
                      <a:pPr marL="17780" marR="57785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ч/с -90 (13%) 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33655" marR="19050" marT="34925" marB="0"/>
                </a:tc>
                <a:tc>
                  <a:txBody>
                    <a:bodyPr/>
                    <a:lstStyle/>
                    <a:p>
                      <a:pPr marL="6350" marR="57785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ч/с-116 (15%) 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33655" marR="19050" marT="34925" marB="0"/>
                </a:tc>
              </a:tr>
              <a:tr h="111477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59690" marR="57785" indent="-6350" algn="l">
                        <a:lnSpc>
                          <a:spcPct val="107000"/>
                        </a:lnSpc>
                        <a:spcAft>
                          <a:spcPts val="2100"/>
                        </a:spcAft>
                      </a:pPr>
                      <a:r>
                        <a:rPr lang="ru-RU" sz="1100">
                          <a:effectLst/>
                        </a:rPr>
                        <a:t>с -570 (85%) </a:t>
                      </a:r>
                    </a:p>
                    <a:p>
                      <a:pPr marL="6350" marR="57785" indent="-635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 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33655" marR="19050" marT="34925" marB="0"/>
                </a:tc>
                <a:tc>
                  <a:txBody>
                    <a:bodyPr/>
                    <a:lstStyle/>
                    <a:p>
                      <a:pPr marL="6350" marR="13970" indent="-6350" algn="ctr">
                        <a:lnSpc>
                          <a:spcPct val="107000"/>
                        </a:lnSpc>
                        <a:spcAft>
                          <a:spcPts val="95"/>
                        </a:spcAft>
                      </a:pPr>
                      <a:r>
                        <a:rPr lang="ru-RU" sz="1100">
                          <a:effectLst/>
                        </a:rPr>
                        <a:t>с -563 </a:t>
                      </a:r>
                    </a:p>
                    <a:p>
                      <a:pPr marL="6350" marR="14605" indent="-6350" algn="ctr">
                        <a:lnSpc>
                          <a:spcPct val="107000"/>
                        </a:lnSpc>
                        <a:spcAft>
                          <a:spcPts val="635"/>
                        </a:spcAft>
                      </a:pPr>
                      <a:r>
                        <a:rPr lang="ru-RU" sz="1100">
                          <a:effectLst/>
                        </a:rPr>
                        <a:t>(81%) </a:t>
                      </a:r>
                    </a:p>
                    <a:p>
                      <a:pPr marL="6350" marR="57785" indent="-635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 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33655" marR="19050" marT="34925" marB="0"/>
                </a:tc>
                <a:tc>
                  <a:txBody>
                    <a:bodyPr/>
                    <a:lstStyle/>
                    <a:p>
                      <a:pPr marL="6350" marR="13970" indent="-6350" algn="ctr">
                        <a:lnSpc>
                          <a:spcPct val="107000"/>
                        </a:lnSpc>
                        <a:spcAft>
                          <a:spcPts val="95"/>
                        </a:spcAft>
                      </a:pPr>
                      <a:r>
                        <a:rPr lang="ru-RU" sz="1100">
                          <a:effectLst/>
                        </a:rPr>
                        <a:t>с -500 </a:t>
                      </a:r>
                    </a:p>
                    <a:p>
                      <a:pPr marL="6350" marR="15240" indent="-6350" algn="ctr">
                        <a:lnSpc>
                          <a:spcPct val="107000"/>
                        </a:lnSpc>
                        <a:spcAft>
                          <a:spcPts val="635"/>
                        </a:spcAft>
                      </a:pPr>
                      <a:r>
                        <a:rPr lang="ru-RU" sz="1100">
                          <a:effectLst/>
                        </a:rPr>
                        <a:t>(75%) </a:t>
                      </a:r>
                    </a:p>
                    <a:p>
                      <a:pPr marL="1270" marR="57785" indent="-635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 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33655" marR="19050" marT="34925" marB="0"/>
                </a:tc>
                <a:tc>
                  <a:txBody>
                    <a:bodyPr/>
                    <a:lstStyle/>
                    <a:p>
                      <a:pPr marL="6350" marR="17145" indent="-6350" algn="ctr">
                        <a:lnSpc>
                          <a:spcPct val="107000"/>
                        </a:lnSpc>
                        <a:spcAft>
                          <a:spcPts val="95"/>
                        </a:spcAft>
                      </a:pPr>
                      <a:r>
                        <a:rPr lang="ru-RU" sz="1100">
                          <a:effectLst/>
                        </a:rPr>
                        <a:t>с-550 </a:t>
                      </a:r>
                    </a:p>
                    <a:p>
                      <a:pPr marL="6350" marR="18415" indent="-6350" algn="ctr">
                        <a:lnSpc>
                          <a:spcPct val="107000"/>
                        </a:lnSpc>
                        <a:spcAft>
                          <a:spcPts val="635"/>
                        </a:spcAft>
                      </a:pPr>
                      <a:r>
                        <a:rPr lang="ru-RU" sz="1100">
                          <a:effectLst/>
                        </a:rPr>
                        <a:t>(82%) </a:t>
                      </a:r>
                    </a:p>
                    <a:p>
                      <a:pPr marL="6350" marR="57785" indent="-635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 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33655" marR="19050" marT="34925" marB="0"/>
                </a:tc>
                <a:tc>
                  <a:txBody>
                    <a:bodyPr/>
                    <a:lstStyle/>
                    <a:p>
                      <a:pPr marL="6350" marR="13970" indent="-6350" algn="ctr">
                        <a:lnSpc>
                          <a:spcPct val="107000"/>
                        </a:lnSpc>
                        <a:spcAft>
                          <a:spcPts val="95"/>
                        </a:spcAft>
                      </a:pPr>
                      <a:r>
                        <a:rPr lang="ru-RU" sz="1100">
                          <a:effectLst/>
                        </a:rPr>
                        <a:t>с-578 </a:t>
                      </a:r>
                    </a:p>
                    <a:p>
                      <a:pPr marL="6350" marR="14605" indent="-6350" algn="ctr">
                        <a:lnSpc>
                          <a:spcPct val="107000"/>
                        </a:lnSpc>
                        <a:spcAft>
                          <a:spcPts val="635"/>
                        </a:spcAft>
                      </a:pPr>
                      <a:r>
                        <a:rPr lang="ru-RU" sz="1100">
                          <a:effectLst/>
                        </a:rPr>
                        <a:t>(87%) </a:t>
                      </a:r>
                    </a:p>
                    <a:p>
                      <a:pPr marL="6350" marR="57785" indent="-635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 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33655" marR="19050" marT="34925" marB="0"/>
                </a:tc>
                <a:tc>
                  <a:txBody>
                    <a:bodyPr/>
                    <a:lstStyle/>
                    <a:p>
                      <a:pPr marL="6350" marR="13970" indent="-6350" algn="ctr">
                        <a:lnSpc>
                          <a:spcPct val="107000"/>
                        </a:lnSpc>
                        <a:spcAft>
                          <a:spcPts val="95"/>
                        </a:spcAft>
                      </a:pPr>
                      <a:r>
                        <a:rPr lang="ru-RU" sz="1100" dirty="0">
                          <a:effectLst/>
                        </a:rPr>
                        <a:t>с-552 </a:t>
                      </a:r>
                    </a:p>
                    <a:p>
                      <a:pPr marL="6350" marR="15240" indent="-6350" algn="ctr">
                        <a:lnSpc>
                          <a:spcPct val="107000"/>
                        </a:lnSpc>
                        <a:spcAft>
                          <a:spcPts val="635"/>
                        </a:spcAft>
                      </a:pPr>
                      <a:r>
                        <a:rPr lang="ru-RU" sz="1100" dirty="0">
                          <a:effectLst/>
                        </a:rPr>
                        <a:t>(85%) </a:t>
                      </a:r>
                    </a:p>
                    <a:p>
                      <a:pPr marL="1270" marR="57785" indent="-635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 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33655" marR="19050" marT="34925" marB="0"/>
                </a:tc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24" y="4472182"/>
            <a:ext cx="9144000" cy="2767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111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-127000" y="101369"/>
            <a:ext cx="9432841" cy="117696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186117" y="201117"/>
            <a:ext cx="82619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>
                <a:solidFill>
                  <a:schemeClr val="accent6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 ДЕТЬМИ РАБОТАЮТ ВЫСОКОКВАЛИФИЦИРОВАННЫЕ ПЕДАГОГИ</a:t>
            </a:r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>
          <a:xfrm>
            <a:off x="6775450" y="6203951"/>
            <a:ext cx="2057400" cy="365125"/>
          </a:xfrm>
        </p:spPr>
        <p:txBody>
          <a:bodyPr/>
          <a:lstStyle/>
          <a:p>
            <a:fld id="{2FF8078B-FF36-412D-A9D6-127E56CE786F}" type="slidenum">
              <a:rPr lang="ru-RU" smtClean="0"/>
              <a:t>13</a:t>
            </a:fld>
            <a:endParaRPr lang="ru-RU" dirty="0"/>
          </a:p>
        </p:txBody>
      </p:sp>
      <p:pic>
        <p:nvPicPr>
          <p:cNvPr id="9220" name="Picture 4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4002" y="127654"/>
            <a:ext cx="612073" cy="612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" name="Прямоугольник 32"/>
          <p:cNvSpPr/>
          <p:nvPr/>
        </p:nvSpPr>
        <p:spPr>
          <a:xfrm>
            <a:off x="303930" y="1955443"/>
            <a:ext cx="3962582" cy="15538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200" i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Все педагоги повышают свой профессиональный уровень: посещают методические объединения, знакомятся с опытом работы своих коллег,  проходят курсы повышения квалификации, подтверждают уровень квалификационной категории каждые пять лет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4630587" y="3887736"/>
            <a:ext cx="3438659" cy="19708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200" i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Комплекс дает возможность привлекать к работе с дошкольниками высококвалифицированных специалистов школы, что позволит улучшить подготовку детей к школе. Педагоги начальных классов могут заранее наладить отношения со своими будущими первоклассниками, посещая их занятия, проводя интересные игры и участвуя в их праздниках</a:t>
            </a:r>
          </a:p>
        </p:txBody>
      </p:sp>
    </p:spTree>
    <p:extLst>
      <p:ext uri="{BB962C8B-B14F-4D97-AF65-F5344CB8AC3E}">
        <p14:creationId xmlns:p14="http://schemas.microsoft.com/office/powerpoint/2010/main" val="1441432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5633" y="4361242"/>
            <a:ext cx="2451100" cy="220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0" y="104012"/>
            <a:ext cx="9144000" cy="174340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303931" y="209516"/>
            <a:ext cx="86701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>
                <a:solidFill>
                  <a:schemeClr val="accent6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А ТАК ЖЕ: ЛУЧШИЕ ПОВАРА, ВНИМАТЕЛЬНЫЕ НЯНИ, ЗАМЕЧАТЕЛЬНЫЙ МЕДИЦИНСКИЙ ПЕРСОНАЛ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  <a:t>14</a:t>
            </a:fld>
            <a:endParaRPr lang="ru-RU"/>
          </a:p>
        </p:txBody>
      </p:sp>
      <p:pic>
        <p:nvPicPr>
          <p:cNvPr id="10243" name="Picture 3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5618" y="1231471"/>
            <a:ext cx="615950" cy="61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182551" y="1847421"/>
            <a:ext cx="3730001" cy="1050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200" i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 дошкольном отделении работают творческие, инициативные люди. Они делают все, чтобы детям было комфортно и уютно в детском саду, каждому найдут занятие по душе 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2712556" y="3953323"/>
            <a:ext cx="3718887" cy="265046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200" i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Воспитатели открывают новые горизонты для детей, логопеды помогают познать родной язык, педагоги-психологи создают атмосферу психологического комфорта, музыкальные руководители  открывают детям мир музыки, инструкторы по физической культуре  занимаются воспитанием здорового подрастающего поколения, младшие воспитатели – незаменимые помощники, повара  вкусно готовят, медсестры  следят за здоровьем наших детей, завхозы обеспечивают всем необходимым. Для детей стараются  машинисты по стирке белья, сторожа, уборщики служебных помещений</a:t>
            </a:r>
          </a:p>
        </p:txBody>
      </p:sp>
    </p:spTree>
    <p:extLst>
      <p:ext uri="{BB962C8B-B14F-4D97-AF65-F5344CB8AC3E}">
        <p14:creationId xmlns:p14="http://schemas.microsoft.com/office/powerpoint/2010/main" val="1331516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46114"/>
            <a:ext cx="9144000" cy="90683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61170" y="207144"/>
            <a:ext cx="86296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>
                <a:solidFill>
                  <a:schemeClr val="accent6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УЧАСТВУЕМ И ПОБЕЖДАЕМ ВМЕСТЕРЕСУРСЫ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  <a:t>15</a:t>
            </a:fld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1607" y="4015940"/>
            <a:ext cx="3530600" cy="3133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138" y="207144"/>
            <a:ext cx="615950" cy="61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2" name="Прямоугольник 41"/>
          <p:cNvSpPr/>
          <p:nvPr/>
        </p:nvSpPr>
        <p:spPr>
          <a:xfrm>
            <a:off x="4628491" y="2257579"/>
            <a:ext cx="2846231" cy="16401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200" i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Дети, родители и педагоги принимают активное участие в спортивных мероприятиях, в художественных выставках, в интеллектуальных марафонах, в театральных фестивалях и конкурсах разного уровня</a:t>
            </a:r>
          </a:p>
        </p:txBody>
      </p:sp>
      <p:pic>
        <p:nvPicPr>
          <p:cNvPr id="43" name="Picture 2" descr="https://i-love-png.com/images/gold-cup-3272526_960_72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9290" y="1021842"/>
            <a:ext cx="1033436" cy="1033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Прямоугольник 43"/>
          <p:cNvSpPr/>
          <p:nvPr/>
        </p:nvSpPr>
        <p:spPr>
          <a:xfrm>
            <a:off x="893301" y="1029189"/>
            <a:ext cx="886943" cy="53556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1200" i="1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 </a:t>
            </a:r>
            <a:r>
              <a:rPr lang="ru-RU" sz="1200" i="1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место </a:t>
            </a:r>
            <a:endParaRPr lang="ru-RU" sz="1200" i="1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4572000" y="1519714"/>
            <a:ext cx="886944" cy="53556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1200" i="1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II </a:t>
            </a:r>
            <a:r>
              <a:rPr lang="ru-RU" sz="1200" i="1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место </a:t>
            </a:r>
            <a:endParaRPr lang="ru-RU" sz="1200" i="1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7164632" y="1029189"/>
            <a:ext cx="886943" cy="53556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1200" i="1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III </a:t>
            </a:r>
            <a:r>
              <a:rPr lang="ru-RU" sz="1200" i="1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место </a:t>
            </a:r>
            <a:endParaRPr lang="ru-RU" sz="1200" i="1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7164631" y="3695477"/>
            <a:ext cx="886943" cy="53556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200" i="1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Участие</a:t>
            </a:r>
            <a:endParaRPr lang="ru-RU" sz="1200" i="1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94208" y="1597022"/>
            <a:ext cx="4181799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 smtClean="0"/>
              <a:t>Муниципальный конкурс «Танцы под звездами»</a:t>
            </a:r>
          </a:p>
          <a:p>
            <a:r>
              <a:rPr lang="ru-RU" sz="1000" dirty="0" smtClean="0"/>
              <a:t>Международный конкурс «Цветные радости»</a:t>
            </a:r>
          </a:p>
          <a:p>
            <a:r>
              <a:rPr lang="ru-RU" sz="1000" dirty="0" smtClean="0"/>
              <a:t>Всероссийский творческий конкурс «Весна подарит нам тепло и радость»</a:t>
            </a:r>
          </a:p>
          <a:p>
            <a:r>
              <a:rPr lang="ru-RU" sz="1000" dirty="0" smtClean="0"/>
              <a:t>Международный конкурс «Безопасность жизнедеятельности»</a:t>
            </a:r>
          </a:p>
          <a:p>
            <a:r>
              <a:rPr lang="ru-RU" sz="1000" dirty="0"/>
              <a:t>Всероссийский педагогический конкурс «Дидактические игры и пособия» </a:t>
            </a:r>
            <a:endParaRPr lang="ru-RU" sz="1000" dirty="0" smtClean="0"/>
          </a:p>
          <a:p>
            <a:r>
              <a:rPr lang="ru-RU" sz="1000" dirty="0"/>
              <a:t>Всероссийский конкурс «Образовательное пространство - 2021» </a:t>
            </a:r>
            <a:endParaRPr lang="ru-RU" sz="1000" dirty="0" smtClean="0"/>
          </a:p>
          <a:p>
            <a:r>
              <a:rPr lang="ru-RU" sz="1000" dirty="0"/>
              <a:t>Всероссийский конкурс  </a:t>
            </a:r>
            <a:r>
              <a:rPr lang="ru-RU" sz="1000" dirty="0" smtClean="0"/>
              <a:t>«</a:t>
            </a:r>
            <a:r>
              <a:rPr lang="ru-RU" sz="1000" dirty="0"/>
              <a:t>Техника нашей армии», </a:t>
            </a:r>
          </a:p>
          <a:p>
            <a:r>
              <a:rPr lang="ru-RU" sz="1000" dirty="0"/>
              <a:t>Всероссийский конкурс </a:t>
            </a:r>
            <a:r>
              <a:rPr lang="ru-RU" sz="1000" dirty="0" smtClean="0"/>
              <a:t> «</a:t>
            </a:r>
            <a:r>
              <a:rPr lang="ru-RU" sz="1000" dirty="0"/>
              <a:t>Букет для милых мам» </a:t>
            </a:r>
            <a:endParaRPr lang="ru-RU" sz="1000" dirty="0" smtClean="0"/>
          </a:p>
          <a:p>
            <a:r>
              <a:rPr lang="ru-RU" sz="1000" dirty="0"/>
              <a:t>Всероссийский творческий конкурс «Космос глазами детей» </a:t>
            </a:r>
            <a:endParaRPr lang="ru-RU" sz="1000" dirty="0" smtClean="0"/>
          </a:p>
          <a:p>
            <a:r>
              <a:rPr lang="ru-RU" sz="1000" dirty="0"/>
              <a:t>Викторина </a:t>
            </a:r>
            <a:r>
              <a:rPr lang="ru-RU" sz="1000" dirty="0" smtClean="0"/>
              <a:t>«</a:t>
            </a:r>
            <a:r>
              <a:rPr lang="ru-RU" sz="1000" dirty="0"/>
              <a:t>Перелётные птицы» </a:t>
            </a:r>
          </a:p>
          <a:p>
            <a:r>
              <a:rPr lang="ru-RU" sz="1000" dirty="0"/>
              <a:t>Страна Талантов. «Цветы и пчёлы» </a:t>
            </a:r>
            <a:endParaRPr lang="ru-RU" sz="1000" dirty="0" smtClean="0"/>
          </a:p>
          <a:p>
            <a:r>
              <a:rPr lang="ru-RU" sz="1000" dirty="0"/>
              <a:t>Международный конкурс </a:t>
            </a:r>
            <a:r>
              <a:rPr lang="ru-RU" sz="1000" dirty="0" smtClean="0"/>
              <a:t> «</a:t>
            </a:r>
            <a:r>
              <a:rPr lang="ru-RU" sz="1000" dirty="0"/>
              <a:t>Осень! </a:t>
            </a:r>
            <a:r>
              <a:rPr lang="ru-RU" sz="1000" dirty="0" smtClean="0"/>
              <a:t>Осень</a:t>
            </a:r>
            <a:r>
              <a:rPr lang="ru-RU" sz="1000" dirty="0"/>
              <a:t>! В гости просим!» </a:t>
            </a:r>
          </a:p>
          <a:p>
            <a:r>
              <a:rPr lang="ru-RU" sz="1000" dirty="0"/>
              <a:t>Всероссийский конкурс «Правила поведения на дороге» </a:t>
            </a:r>
            <a:endParaRPr lang="ru-RU" sz="1000" dirty="0" smtClean="0"/>
          </a:p>
          <a:p>
            <a:r>
              <a:rPr lang="ru-RU" sz="1000" dirty="0"/>
              <a:t>Конкурс «Мой домашний любимец» </a:t>
            </a:r>
            <a:endParaRPr lang="ru-RU" sz="1000" dirty="0" smtClean="0"/>
          </a:p>
          <a:p>
            <a:r>
              <a:rPr lang="ru-RU" sz="1000" dirty="0"/>
              <a:t>Конкурс детского творчества «День матери» </a:t>
            </a:r>
            <a:endParaRPr lang="ru-RU" sz="1000" dirty="0" smtClean="0"/>
          </a:p>
          <a:p>
            <a:r>
              <a:rPr lang="ru-RU" sz="1000" dirty="0" smtClean="0"/>
              <a:t>Муниципальный конкурс </a:t>
            </a:r>
            <a:r>
              <a:rPr lang="ru-RU" sz="1000" dirty="0"/>
              <a:t>«Рождественские кружева» </a:t>
            </a:r>
          </a:p>
          <a:p>
            <a:endParaRPr lang="ru-RU" sz="1000" dirty="0"/>
          </a:p>
        </p:txBody>
      </p:sp>
    </p:spTree>
    <p:extLst>
      <p:ext uri="{BB962C8B-B14F-4D97-AF65-F5344CB8AC3E}">
        <p14:creationId xmlns:p14="http://schemas.microsoft.com/office/powerpoint/2010/main" val="1262002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-63500" y="1227084"/>
            <a:ext cx="9271000" cy="60122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000" b="1" dirty="0">
              <a:solidFill>
                <a:schemeClr val="tx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664" y="4472182"/>
            <a:ext cx="9144000" cy="276715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3931" y="109080"/>
            <a:ext cx="741766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>
                <a:solidFill>
                  <a:schemeClr val="accent6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РЕБЁНОК, РОДИТЕЛЬ, ПЕДАГОГ – ЕДИНЫЙ </a:t>
            </a:r>
            <a:r>
              <a:rPr lang="ru-RU" sz="3200" b="1" i="1" dirty="0" smtClean="0">
                <a:solidFill>
                  <a:schemeClr val="accent6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МИР</a:t>
            </a:r>
            <a:endParaRPr lang="ru-RU" sz="3200" b="1" i="1" dirty="0">
              <a:solidFill>
                <a:schemeClr val="accent6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>
          <a:xfrm>
            <a:off x="6502400" y="6407373"/>
            <a:ext cx="2057400" cy="365125"/>
          </a:xfrm>
        </p:spPr>
        <p:txBody>
          <a:bodyPr/>
          <a:lstStyle/>
          <a:p>
            <a:fld id="{2FF8078B-FF36-412D-A9D6-127E56CE786F}" type="slidenum">
              <a:rPr lang="ru-RU" smtClean="0"/>
              <a:t>16</a:t>
            </a:fld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1598" y="0"/>
            <a:ext cx="1349738" cy="1061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324" y="623609"/>
            <a:ext cx="615950" cy="61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" name="Прямоугольник 31"/>
          <p:cNvSpPr/>
          <p:nvPr/>
        </p:nvSpPr>
        <p:spPr>
          <a:xfrm>
            <a:off x="5682532" y="1239559"/>
            <a:ext cx="3388804" cy="172360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i="1" u="sng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Для вас, родители: </a:t>
            </a:r>
          </a:p>
          <a:p>
            <a:r>
              <a:rPr lang="ru-RU" sz="1000" i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консультации специалистов;</a:t>
            </a:r>
          </a:p>
          <a:p>
            <a:r>
              <a:rPr lang="ru-RU" sz="1000" i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анкетирование по различным темам;  </a:t>
            </a:r>
          </a:p>
          <a:p>
            <a:r>
              <a:rPr lang="ru-RU" sz="1000" i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помощь в адаптации детей к детскому саду;</a:t>
            </a:r>
          </a:p>
          <a:p>
            <a:r>
              <a:rPr lang="ru-RU" sz="1000" i="1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индивидуальные </a:t>
            </a:r>
            <a:r>
              <a:rPr lang="ru-RU" sz="1000" i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консультации и рекомендации;                                - углубленная диагностика развития детей по запросам родителей; </a:t>
            </a:r>
          </a:p>
          <a:p>
            <a:r>
              <a:rPr lang="ru-RU" sz="1000" i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просветительская работа (особенности развития детского организма, готовность ребенка к школе, профилактика соматических заболеваний)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303931" y="1239559"/>
            <a:ext cx="2831324" cy="500897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i="1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Берегите своих детей,</a:t>
            </a:r>
            <a:br>
              <a:rPr lang="ru-RU" sz="1000" i="1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sz="1000" i="1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Их за шалости не ругайте.</a:t>
            </a:r>
            <a:br>
              <a:rPr lang="ru-RU" sz="1000" i="1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sz="1000" i="1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Зло своих неудачных дней</a:t>
            </a:r>
            <a:br>
              <a:rPr lang="ru-RU" sz="1000" i="1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sz="1000" i="1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Никогда на них не срывайте.</a:t>
            </a:r>
            <a:br>
              <a:rPr lang="ru-RU" sz="1000" i="1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sz="1000" i="1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Не сердитесь на них всерьез,</a:t>
            </a:r>
            <a:br>
              <a:rPr lang="ru-RU" sz="1000" i="1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sz="1000" i="1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Даже если они провинились,</a:t>
            </a:r>
            <a:br>
              <a:rPr lang="ru-RU" sz="1000" i="1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sz="1000" i="1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Ничего нет дороже слез,</a:t>
            </a:r>
            <a:br>
              <a:rPr lang="ru-RU" sz="1000" i="1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sz="1000" i="1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Что с ресничек родных скатились.</a:t>
            </a:r>
            <a:br>
              <a:rPr lang="ru-RU" sz="1000" i="1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sz="1000" i="1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Если валит усталость с ног</a:t>
            </a:r>
            <a:br>
              <a:rPr lang="ru-RU" sz="1000" i="1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sz="1000" i="1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Совладать с нею нету мочи,</a:t>
            </a:r>
            <a:br>
              <a:rPr lang="ru-RU" sz="1000" i="1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sz="1000" i="1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Ну а к Вам подойдет сынок</a:t>
            </a:r>
            <a:br>
              <a:rPr lang="ru-RU" sz="1000" i="1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sz="1000" i="1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Или руки протянет дочка.</a:t>
            </a:r>
            <a:br>
              <a:rPr lang="ru-RU" sz="1000" i="1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sz="1000" i="1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Обнимите покрепче их,</a:t>
            </a:r>
            <a:br>
              <a:rPr lang="ru-RU" sz="1000" i="1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sz="1000" i="1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Детской ласкою дорожите</a:t>
            </a:r>
            <a:br>
              <a:rPr lang="ru-RU" sz="1000" i="1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sz="1000" i="1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Это счастья короткий миг,</a:t>
            </a:r>
            <a:br>
              <a:rPr lang="ru-RU" sz="1000" i="1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sz="1000" i="1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Быть счастливыми поспешите.</a:t>
            </a:r>
            <a:br>
              <a:rPr lang="ru-RU" sz="1000" i="1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sz="1000" i="1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Ведь растают как снег весной,</a:t>
            </a:r>
            <a:br>
              <a:rPr lang="ru-RU" sz="1000" i="1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sz="1000" i="1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Промелькнут дни златые эти</a:t>
            </a:r>
            <a:br>
              <a:rPr lang="ru-RU" sz="1000" i="1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sz="1000" i="1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И покинут очаг родной</a:t>
            </a:r>
            <a:br>
              <a:rPr lang="ru-RU" sz="1000" i="1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sz="1000" i="1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Повзрослевшие Ваши дети.</a:t>
            </a:r>
            <a:br>
              <a:rPr lang="ru-RU" sz="1000" i="1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sz="1000" i="1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Перелистывая альбом</a:t>
            </a:r>
            <a:br>
              <a:rPr lang="ru-RU" sz="1000" i="1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sz="1000" i="1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 фотографиями детства,</a:t>
            </a:r>
            <a:br>
              <a:rPr lang="ru-RU" sz="1000" i="1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sz="1000" i="1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 грустью вспомните о былом</a:t>
            </a:r>
            <a:br>
              <a:rPr lang="ru-RU" sz="1000" i="1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sz="1000" i="1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 тех днях, когда были вместе.</a:t>
            </a:r>
            <a:br>
              <a:rPr lang="ru-RU" sz="1000" i="1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sz="1000" i="1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Как же </a:t>
            </a:r>
            <a:r>
              <a:rPr lang="ru-RU" sz="1000" i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будете Вы хотеть</a:t>
            </a:r>
            <a:br>
              <a:rPr lang="ru-RU" sz="1000" i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sz="1000" i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 это время опять вернуться</a:t>
            </a:r>
            <a:br>
              <a:rPr lang="ru-RU" sz="1000" i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sz="1000" i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Чтоб им маленьким песню спеть,</a:t>
            </a:r>
            <a:br>
              <a:rPr lang="ru-RU" sz="1000" i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sz="1000" i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Щечки нежной губами коснуться.</a:t>
            </a:r>
            <a:br>
              <a:rPr lang="ru-RU" sz="1000" i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sz="1000" i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И пока в доме детский смех,</a:t>
            </a:r>
            <a:br>
              <a:rPr lang="ru-RU" sz="1000" i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sz="1000" i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От игрушек некуда деться,</a:t>
            </a:r>
            <a:br>
              <a:rPr lang="ru-RU" sz="1000" i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sz="1000" i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Вы на свете счастливей всех,</a:t>
            </a:r>
            <a:br>
              <a:rPr lang="ru-RU" sz="1000" i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sz="1000" i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Берегите ж, пожалуйста, детство</a:t>
            </a:r>
            <a:r>
              <a:rPr lang="ru-RU" sz="1000" i="1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!</a:t>
            </a:r>
            <a:endParaRPr lang="ru-RU" sz="1000" i="1" u="sng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5221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-127000" y="101369"/>
            <a:ext cx="9432841" cy="117696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186117" y="201117"/>
            <a:ext cx="82619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>
                <a:solidFill>
                  <a:schemeClr val="accent6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НЕЗАВИСИМОЕ </a:t>
            </a:r>
            <a:r>
              <a:rPr lang="ru-RU" sz="3200" b="1" i="1" dirty="0" smtClean="0">
                <a:solidFill>
                  <a:schemeClr val="accent6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МНЕНИЕ</a:t>
            </a:r>
            <a:endParaRPr lang="ru-RU" sz="3200" b="1" i="1" dirty="0">
              <a:solidFill>
                <a:schemeClr val="accent6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>
          <a:xfrm>
            <a:off x="6775450" y="6203951"/>
            <a:ext cx="2057400" cy="365125"/>
          </a:xfrm>
        </p:spPr>
        <p:txBody>
          <a:bodyPr/>
          <a:lstStyle/>
          <a:p>
            <a:fld id="{2FF8078B-FF36-412D-A9D6-127E56CE786F}" type="slidenum">
              <a:rPr lang="ru-RU" smtClean="0"/>
              <a:t>17</a:t>
            </a:fld>
            <a:endParaRPr lang="ru-RU" dirty="0"/>
          </a:p>
        </p:txBody>
      </p:sp>
      <p:pic>
        <p:nvPicPr>
          <p:cNvPr id="9220" name="Picture 4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4260" y="127654"/>
            <a:ext cx="612073" cy="612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7957" y="3135740"/>
            <a:ext cx="4078287" cy="1700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509" y="1355725"/>
            <a:ext cx="4078287" cy="169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5500" y="4992786"/>
            <a:ext cx="4083849" cy="1702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4432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5816" y="4166625"/>
            <a:ext cx="2998184" cy="269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 descr="F:\Зуева Юлия Владимировна\Учебный год\РУЧЕЁК\фото\2021-2022уч.г\20220614_11183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398928" y="3036010"/>
            <a:ext cx="2688393" cy="1209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0" y="104013"/>
            <a:ext cx="9144000" cy="87170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303931" y="209516"/>
            <a:ext cx="86701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>
                <a:solidFill>
                  <a:schemeClr val="accent6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 ЗДОРОВЬЕ  ЗАБОТИМСЯ  С ДЕТСТВА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  <a:t>18</a:t>
            </a:fld>
            <a:endParaRPr lang="ru-RU"/>
          </a:p>
        </p:txBody>
      </p:sp>
      <p:pic>
        <p:nvPicPr>
          <p:cNvPr id="10243" name="Picture 3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6563" y="114064"/>
            <a:ext cx="615950" cy="61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441496" y="1076240"/>
            <a:ext cx="3730001" cy="172360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200" i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Для наиболее эффективной организации оздоровительных и профилактических мероприятий в дошкольном отделении разработана и используется Программа здоровья. Изучение состояния физического здоровья детей осуществляется инструктором по физическому воспитанию и медицинским </a:t>
            </a:r>
            <a:r>
              <a:rPr lang="ru-RU" sz="1200" i="1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работником </a:t>
            </a:r>
            <a:endParaRPr lang="ru-RU" sz="1200" i="1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41496" y="3036010"/>
            <a:ext cx="3718887" cy="265046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200" i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Воспитатели открывают новые горизонты для детей, логопеды помогают познать родной язык, педагоги-психологи создают атмосферу психологического комфорта, музыкальные руководители  открывают детям мир музыки, инструкторы по физической культуре  занимаются воспитанием здорового подрастающего поколения, младшие воспитатели – незаменимые помощники, повара  вкусно готовят, медсестры  следят за здоровьем наших детей, завхозы обеспечивают всем необходимым. Для детей стараются  машинисты по стирке белья, сторожа, уборщики служебных помещений</a:t>
            </a:r>
          </a:p>
        </p:txBody>
      </p:sp>
      <p:pic>
        <p:nvPicPr>
          <p:cNvPr id="1026" name="Picture 2" descr="F:\Зуева Юлия Владимировна\Учебный год\РУЧЕЁК\фото\2021-2022уч.г\20220209_09595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7790" y="1444603"/>
            <a:ext cx="2730668" cy="12306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:\Зуева Юлия Владимировна\Учебный год\РУЧЕЁК\фото\2021-2022уч.г\IMG-20220127-WA000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4732" y="1938042"/>
            <a:ext cx="1475562" cy="19674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F:\Зуева Юлия Владимировна\Учебный год\РУЧЕЁК\фото\2021-2022уч.г\IMG-20220222-WA001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377790" y="4432952"/>
            <a:ext cx="1503815" cy="20050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7316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  <a:t>19</a:t>
            </a:fld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1607" y="4015940"/>
            <a:ext cx="3530600" cy="3133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2" name="Прямоугольник 41"/>
          <p:cNvSpPr/>
          <p:nvPr/>
        </p:nvSpPr>
        <p:spPr>
          <a:xfrm>
            <a:off x="2644312" y="2590714"/>
            <a:ext cx="3625232" cy="20230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200" i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Обеспечение безопасного функционирования дошкольного </a:t>
            </a:r>
            <a:r>
              <a:rPr lang="ru-RU" sz="1200" i="1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отделения </a:t>
            </a:r>
            <a:r>
              <a:rPr lang="ru-RU" sz="1200" i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включает в себя целый комплекс мер, таких как  строгое соблюдение антитеррористических, противопожарных и электротехнических норм, а также оснащение детского сада эффективными средствами и устройствами безопасности.  Одна из приоритетных задач охраны – не допустить появления посторонних людей в </a:t>
            </a:r>
            <a:r>
              <a:rPr lang="ru-RU" sz="1200" i="1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ДО. </a:t>
            </a:r>
            <a:endParaRPr lang="ru-RU" sz="1200" i="1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33130" y="1387679"/>
            <a:ext cx="1520300" cy="11402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1166" y="1384501"/>
            <a:ext cx="1494880" cy="11211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782" y="2870400"/>
            <a:ext cx="1458860" cy="120469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03926" y="3437408"/>
            <a:ext cx="1542752" cy="115706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028" name="Picture 4" descr="F:\Зуева Юлия Владимировна\Учебный год\фото\20220615_10035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8042" y="4945538"/>
            <a:ext cx="3215932" cy="144717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</p:pic>
      <p:sp>
        <p:nvSpPr>
          <p:cNvPr id="6" name="Прямоугольник 5"/>
          <p:cNvSpPr/>
          <p:nvPr/>
        </p:nvSpPr>
        <p:spPr>
          <a:xfrm>
            <a:off x="3964" y="67618"/>
            <a:ext cx="9144000" cy="90683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204338" y="229273"/>
            <a:ext cx="86296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>
                <a:solidFill>
                  <a:schemeClr val="accent6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БЕЗОПАСНОСТЬ ПРЕВЫШЕ ВСЕГО</a:t>
            </a:r>
          </a:p>
        </p:txBody>
      </p:sp>
      <p:pic>
        <p:nvPicPr>
          <p:cNvPr id="1026" name="Picture 2" descr="F:\Зуева Юлия Владимировна\Учебный год\фото\20220615_10023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4924" y="1197641"/>
            <a:ext cx="1117821" cy="15261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407" y="5157001"/>
            <a:ext cx="1647610" cy="123570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39023" y="1307813"/>
            <a:ext cx="1520302" cy="12999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029" name="Picture 5" descr="F:\Зуева Юлия Владимировна\Учебный год\фото\20220615_100408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46" y="3974247"/>
            <a:ext cx="1747903" cy="12789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</p:pic>
      <p:pic>
        <p:nvPicPr>
          <p:cNvPr id="1027" name="Picture 3" descr="F:\Зуева Юлия Владимировна\Учебный год\фото\20220615_100316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1236" y="829011"/>
            <a:ext cx="2389544" cy="161455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</p:pic>
      <p:pic>
        <p:nvPicPr>
          <p:cNvPr id="8196" name="Picture 4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4694" y="213061"/>
            <a:ext cx="615950" cy="61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0988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1127451"/>
            <a:ext cx="9144000" cy="364685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91722"/>
            <a:ext cx="9144000" cy="276715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2400" y="0"/>
            <a:ext cx="2641600" cy="159238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3929" y="225602"/>
            <a:ext cx="74176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>
                <a:solidFill>
                  <a:schemeClr val="accent6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ОБОЗНАЧЕНИЯ</a:t>
            </a: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>
          <a:xfrm>
            <a:off x="6502400" y="6407373"/>
            <a:ext cx="2057400" cy="365125"/>
          </a:xfrm>
        </p:spPr>
        <p:txBody>
          <a:bodyPr/>
          <a:lstStyle/>
          <a:p>
            <a:fld id="{2FF8078B-FF36-412D-A9D6-127E56CE786F}" type="slidenum">
              <a:rPr lang="ru-RU" smtClean="0"/>
              <a:t>2</a:t>
            </a:fld>
            <a:endParaRPr lang="ru-RU" dirty="0"/>
          </a:p>
        </p:txBody>
      </p:sp>
      <p:pic>
        <p:nvPicPr>
          <p:cNvPr id="1026" name="Picture 2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775" y="1119359"/>
            <a:ext cx="1201737" cy="13843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774" y="2568599"/>
            <a:ext cx="1201737" cy="9445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842690" y="1703463"/>
            <a:ext cx="4017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ССЫЛКА НА САЙТ МБОУ СОШ №6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2842690" y="2895640"/>
            <a:ext cx="5962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ССЫЛКА НА САЙТ АДМИНИСТРАЦИИ Г.О.МЫТИЩИ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2842690" y="4013524"/>
            <a:ext cx="48232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ВЕРНУТЬСЯ В НАВИГАТОР ПО СЛАЙДАМ</a:t>
            </a:r>
            <a:endParaRPr lang="ru-RU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775" y="3564473"/>
            <a:ext cx="1201737" cy="1201736"/>
          </a:xfrm>
          <a:prstGeom prst="rect">
            <a:avLst/>
          </a:prstGeom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2456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66" y="-466278"/>
            <a:ext cx="7824934" cy="751496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32124" y="2471670"/>
            <a:ext cx="585054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i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муниципальное бюджетное </a:t>
            </a:r>
            <a:endParaRPr lang="ru-RU" i="1" dirty="0" smtClean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ru-RU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общеобразовательное </a:t>
            </a:r>
            <a:r>
              <a:rPr lang="ru-RU" i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учреждение</a:t>
            </a:r>
          </a:p>
          <a:p>
            <a:pPr algn="ctr"/>
            <a:r>
              <a:rPr lang="ru-RU" i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«Средняя общеобразовательная школа №6» </a:t>
            </a:r>
            <a:endParaRPr lang="ru-RU" i="1" dirty="0" smtClean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ru-RU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141008</a:t>
            </a:r>
            <a:r>
              <a:rPr lang="ru-RU" i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Россия, </a:t>
            </a:r>
          </a:p>
          <a:p>
            <a:pPr algn="ctr"/>
            <a:r>
              <a:rPr lang="ru-RU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Новомытищинский</a:t>
            </a:r>
            <a:r>
              <a:rPr lang="ru-RU" i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пр-т, д.38 </a:t>
            </a:r>
          </a:p>
          <a:p>
            <a:pPr algn="ctr"/>
            <a:r>
              <a:rPr lang="ru-RU" i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тел.:8-495-581-03-11</a:t>
            </a:r>
          </a:p>
          <a:p>
            <a:pPr algn="ctr"/>
            <a:r>
              <a:rPr lang="ru-RU" i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E-</a:t>
            </a:r>
            <a:r>
              <a:rPr lang="ru-RU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mail</a:t>
            </a:r>
            <a:r>
              <a:rPr lang="ru-RU" i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scool_6@edu-mytishi.ru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378375" y="1373393"/>
            <a:ext cx="58505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>
                <a:solidFill>
                  <a:schemeClr val="accent6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Спасибо за внимание,</a:t>
            </a:r>
          </a:p>
          <a:p>
            <a:pPr algn="ctr"/>
            <a:r>
              <a:rPr lang="ru-RU" sz="2800" b="1" i="1" dirty="0">
                <a:solidFill>
                  <a:schemeClr val="accent6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до новых встреч!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9402" y="1542471"/>
            <a:ext cx="615950" cy="61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09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-127000" y="201117"/>
            <a:ext cx="10058400" cy="90683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303931" y="281220"/>
            <a:ext cx="74176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Заголовок слайда</a:t>
            </a:r>
            <a:endParaRPr lang="ru-RU" sz="3600" i="1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3931" y="1502975"/>
            <a:ext cx="74176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Текст слайда</a:t>
            </a:r>
            <a:endParaRPr lang="ru-RU" sz="2800" i="1" dirty="0">
              <a:solidFill>
                <a:schemeClr val="tx1">
                  <a:lumMod val="85000"/>
                  <a:lumOff val="1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56297" y="1570485"/>
            <a:ext cx="3530601" cy="313492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7804" y="-238957"/>
            <a:ext cx="4029123" cy="337690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641" y="2026195"/>
            <a:ext cx="4762500" cy="299085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6371" y="281220"/>
            <a:ext cx="1081568" cy="849057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  <a:t>21</a:t>
            </a:fld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1387" y="0"/>
            <a:ext cx="2646363" cy="159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1319" y="1502975"/>
            <a:ext cx="2451100" cy="220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110" y="4440271"/>
            <a:ext cx="9144000" cy="276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939" y="0"/>
            <a:ext cx="9144000" cy="649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59035" y="2673252"/>
            <a:ext cx="4133850" cy="280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7761" y="2121306"/>
            <a:ext cx="963613" cy="963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2575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-127000" y="40086"/>
            <a:ext cx="10058400" cy="90683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303930" y="201117"/>
            <a:ext cx="74176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>
                <a:solidFill>
                  <a:schemeClr val="accent6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НАВИГАТОР ПО СЛАЙДАМ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1598" y="-57822"/>
            <a:ext cx="1244599" cy="116577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7704"/>
            <a:ext cx="9144000" cy="6492240"/>
          </a:xfrm>
          <a:prstGeom prst="rect">
            <a:avLst/>
          </a:prstGeom>
        </p:spPr>
      </p:pic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>
          <a:xfrm>
            <a:off x="6775450" y="6203951"/>
            <a:ext cx="2057400" cy="365125"/>
          </a:xfrm>
        </p:spPr>
        <p:txBody>
          <a:bodyPr/>
          <a:lstStyle/>
          <a:p>
            <a:fld id="{2FF8078B-FF36-412D-A9D6-127E56CE786F}" type="slidenum">
              <a:rPr lang="ru-RU" smtClean="0"/>
              <a:t>3</a:t>
            </a:fld>
            <a:endParaRPr lang="ru-RU" dirty="0"/>
          </a:p>
        </p:txBody>
      </p:sp>
      <p:sp>
        <p:nvSpPr>
          <p:cNvPr id="10" name="Прямоугольник 9">
            <a:hlinkClick r:id="rId4" action="ppaction://hlinksldjump"/>
          </p:cNvPr>
          <p:cNvSpPr/>
          <p:nvPr/>
        </p:nvSpPr>
        <p:spPr>
          <a:xfrm>
            <a:off x="357357" y="1037520"/>
            <a:ext cx="4063285" cy="44867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b="1" dirty="0" smtClean="0">
                <a:solidFill>
                  <a:schemeClr val="accent6">
                    <a:lumMod val="75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НАШ ДЕВИЗ………………………………………………………. 4</a:t>
            </a:r>
            <a:endParaRPr lang="ru-RU" sz="1200" b="1" dirty="0">
              <a:solidFill>
                <a:schemeClr val="accent6">
                  <a:lumMod val="75000"/>
                </a:schemeClr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13" name="Прямоугольник 12">
            <a:hlinkClick r:id="rId5" action="ppaction://hlinksldjump"/>
          </p:cNvPr>
          <p:cNvSpPr/>
          <p:nvPr/>
        </p:nvSpPr>
        <p:spPr>
          <a:xfrm>
            <a:off x="342112" y="1559730"/>
            <a:ext cx="4063285" cy="64391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b="1" dirty="0" smtClean="0">
                <a:solidFill>
                  <a:schemeClr val="accent6">
                    <a:lumMod val="75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ОБРАЩЕНИЕ ЗАМЕСТИТЕЛЯ ДИРЕКТОРА ПО ДОШКОЛЬНОМУ ВОСПИТАНИЮ МБОУ СОШ№6…5</a:t>
            </a:r>
            <a:endParaRPr lang="ru-RU" sz="1200" b="1" dirty="0">
              <a:solidFill>
                <a:schemeClr val="accent6">
                  <a:lumMod val="75000"/>
                </a:schemeClr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14" name="Прямоугольник 13">
            <a:hlinkClick r:id="rId6" action="ppaction://hlinksldjump"/>
          </p:cNvPr>
          <p:cNvSpPr/>
          <p:nvPr/>
        </p:nvSpPr>
        <p:spPr>
          <a:xfrm>
            <a:off x="357354" y="2264736"/>
            <a:ext cx="4063285" cy="44867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b="1" dirty="0" smtClean="0">
                <a:solidFill>
                  <a:schemeClr val="accent6">
                    <a:lumMod val="75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ЗАДАЧИ НА 2021 </a:t>
            </a:r>
            <a:r>
              <a:rPr lang="ru-RU" sz="1200" b="1" dirty="0">
                <a:solidFill>
                  <a:schemeClr val="accent6">
                    <a:lumMod val="75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– </a:t>
            </a:r>
            <a:r>
              <a:rPr lang="ru-RU" sz="1200" b="1" dirty="0" smtClean="0">
                <a:solidFill>
                  <a:schemeClr val="accent6">
                    <a:lumMod val="75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2022 УЧ.Г……………………………… 6</a:t>
            </a:r>
            <a:endParaRPr lang="ru-RU" sz="1200" b="1" dirty="0">
              <a:solidFill>
                <a:schemeClr val="accent6">
                  <a:lumMod val="75000"/>
                </a:schemeClr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15" name="Прямоугольник 14">
            <a:hlinkClick r:id="rId7" action="ppaction://hlinksldjump"/>
          </p:cNvPr>
          <p:cNvSpPr/>
          <p:nvPr/>
        </p:nvSpPr>
        <p:spPr>
          <a:xfrm>
            <a:off x="357354" y="2771906"/>
            <a:ext cx="4063285" cy="44867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b="1" dirty="0">
                <a:solidFill>
                  <a:schemeClr val="accent6">
                    <a:lumMod val="75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МБОУ СОШ №</a:t>
            </a:r>
            <a:r>
              <a:rPr lang="ru-RU" sz="1200" b="1" dirty="0" smtClean="0">
                <a:solidFill>
                  <a:schemeClr val="accent6">
                    <a:lumMod val="75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6……………………………………………………7</a:t>
            </a:r>
            <a:endParaRPr lang="ru-RU" sz="1200" b="1" dirty="0">
              <a:solidFill>
                <a:schemeClr val="accent6">
                  <a:lumMod val="75000"/>
                </a:schemeClr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16" name="Прямоугольник 15">
            <a:hlinkClick r:id="rId8" action="ppaction://hlinksldjump"/>
          </p:cNvPr>
          <p:cNvSpPr/>
          <p:nvPr/>
        </p:nvSpPr>
        <p:spPr>
          <a:xfrm>
            <a:off x="357354" y="3278745"/>
            <a:ext cx="4063285" cy="44867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b="1" dirty="0">
                <a:solidFill>
                  <a:schemeClr val="accent6">
                    <a:lumMod val="75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ПРАВИЛЫЙ </a:t>
            </a:r>
            <a:r>
              <a:rPr lang="ru-RU" sz="1200" b="1" dirty="0" smtClean="0">
                <a:solidFill>
                  <a:schemeClr val="accent6">
                    <a:lumMod val="75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СТАРТ………………………………………………8</a:t>
            </a:r>
            <a:endParaRPr lang="ru-RU" sz="1200" b="1" dirty="0">
              <a:solidFill>
                <a:schemeClr val="accent6">
                  <a:lumMod val="75000"/>
                </a:schemeClr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17" name="Прямоугольник 16">
            <a:hlinkClick r:id="rId9" action="ppaction://hlinksldjump"/>
          </p:cNvPr>
          <p:cNvSpPr/>
          <p:nvPr/>
        </p:nvSpPr>
        <p:spPr>
          <a:xfrm>
            <a:off x="357354" y="3793824"/>
            <a:ext cx="4063285" cy="44867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b="1" dirty="0" smtClean="0">
                <a:solidFill>
                  <a:schemeClr val="accent6">
                    <a:lumMod val="75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ОБНОВЛЕНИЕ </a:t>
            </a:r>
            <a:r>
              <a:rPr lang="ru-RU" sz="1200" b="1" dirty="0">
                <a:solidFill>
                  <a:schemeClr val="accent6">
                    <a:lumMod val="75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МАТЕРИАЛЬНО-ТЕХНИЧЕСКОЙ </a:t>
            </a:r>
            <a:r>
              <a:rPr lang="ru-RU" sz="1200" b="1" dirty="0" smtClean="0">
                <a:solidFill>
                  <a:schemeClr val="accent6">
                    <a:lumMod val="75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БАЗЫ…………………………………………………………………..9</a:t>
            </a:r>
            <a:endParaRPr lang="ru-RU" sz="1200" b="1" dirty="0">
              <a:solidFill>
                <a:schemeClr val="accent6">
                  <a:lumMod val="75000"/>
                </a:schemeClr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18" name="Прямоугольник 17">
            <a:hlinkClick r:id="rId10" action="ppaction://hlinksldjump"/>
          </p:cNvPr>
          <p:cNvSpPr/>
          <p:nvPr/>
        </p:nvSpPr>
        <p:spPr>
          <a:xfrm>
            <a:off x="357354" y="4318993"/>
            <a:ext cx="4063285" cy="44867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b="1" dirty="0">
                <a:solidFill>
                  <a:schemeClr val="accent6">
                    <a:lumMod val="75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ФИНАНСОВЫЕ </a:t>
            </a:r>
            <a:r>
              <a:rPr lang="ru-RU" sz="1200" b="1" dirty="0" smtClean="0">
                <a:solidFill>
                  <a:schemeClr val="accent6">
                    <a:lumMod val="75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РЕСУРСЫ…………………………………...10</a:t>
            </a:r>
            <a:endParaRPr lang="ru-RU" sz="1200" b="1" dirty="0">
              <a:solidFill>
                <a:schemeClr val="accent6">
                  <a:lumMod val="75000"/>
                </a:schemeClr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19" name="Прямоугольник 18">
            <a:hlinkClick r:id="rId11" action="ppaction://hlinksldjump"/>
          </p:cNvPr>
          <p:cNvSpPr/>
          <p:nvPr/>
        </p:nvSpPr>
        <p:spPr>
          <a:xfrm>
            <a:off x="357353" y="6031207"/>
            <a:ext cx="4063285" cy="5209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b="1" dirty="0" smtClean="0">
                <a:solidFill>
                  <a:schemeClr val="accent6">
                    <a:lumMod val="75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С ДЕТЬМИ РАБОТАЮТ ВЫСОКОКВАЛИФИЦИРОВАННЫЕ</a:t>
            </a:r>
          </a:p>
          <a:p>
            <a:r>
              <a:rPr lang="ru-RU" sz="1200" b="1" dirty="0" smtClean="0">
                <a:solidFill>
                  <a:schemeClr val="accent6">
                    <a:lumMod val="75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ПЕДАГОГИ…………………………………………………………13 </a:t>
            </a:r>
            <a:endParaRPr lang="ru-RU" sz="1200" b="1" dirty="0">
              <a:solidFill>
                <a:schemeClr val="accent6">
                  <a:lumMod val="75000"/>
                </a:schemeClr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20" name="Прямоугольник 19">
            <a:hlinkClick r:id="rId12" action="ppaction://hlinksldjump"/>
          </p:cNvPr>
          <p:cNvSpPr/>
          <p:nvPr/>
        </p:nvSpPr>
        <p:spPr>
          <a:xfrm>
            <a:off x="4914983" y="823193"/>
            <a:ext cx="4063285" cy="5695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b="1" dirty="0">
                <a:solidFill>
                  <a:schemeClr val="accent6">
                    <a:lumMod val="75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А ТАК </a:t>
            </a:r>
            <a:r>
              <a:rPr lang="ru-RU" sz="1200" b="1" dirty="0" smtClean="0">
                <a:solidFill>
                  <a:schemeClr val="accent6">
                    <a:lumMod val="75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ЖЕ: ЛУЧШИЕ ПОВАРА, ВНИМАТЕЛЬНЫЕ НЯНИ, ЗАМЕЧАТЕЛЬНЫЙ МЕДИЦИНСКИЙ ПРСОНАЛ………………………………………………………….14</a:t>
            </a:r>
            <a:endParaRPr lang="ru-RU" sz="1200" b="1" dirty="0">
              <a:solidFill>
                <a:schemeClr val="accent6">
                  <a:lumMod val="75000"/>
                </a:schemeClr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21" name="Прямоугольник 20">
            <a:hlinkClick r:id="rId13" action="ppaction://hlinksldjump"/>
          </p:cNvPr>
          <p:cNvSpPr/>
          <p:nvPr/>
        </p:nvSpPr>
        <p:spPr>
          <a:xfrm>
            <a:off x="4903241" y="1478827"/>
            <a:ext cx="4063285" cy="44867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chemeClr val="accent6">
                    <a:lumMod val="75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УЧАСТВУЕМ И ПОБЕЖДАЕМ ВМЕСТЕ…..…</a:t>
            </a:r>
            <a:r>
              <a:rPr lang="ru-RU" sz="1200" b="1" dirty="0" smtClean="0">
                <a:solidFill>
                  <a:schemeClr val="accent6">
                    <a:lumMod val="75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15</a:t>
            </a:r>
            <a:endParaRPr lang="ru-RU" sz="1200" b="1" dirty="0">
              <a:solidFill>
                <a:schemeClr val="accent6">
                  <a:lumMod val="75000"/>
                </a:schemeClr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22" name="Прямоугольник 21">
            <a:hlinkClick r:id="rId14" action="ppaction://hlinksldjump"/>
          </p:cNvPr>
          <p:cNvSpPr/>
          <p:nvPr/>
        </p:nvSpPr>
        <p:spPr>
          <a:xfrm>
            <a:off x="4903241" y="1979308"/>
            <a:ext cx="4063285" cy="44867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300" b="1" dirty="0" smtClean="0">
                <a:solidFill>
                  <a:schemeClr val="accent6">
                    <a:lumMod val="75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РЕБЕНОК, РОДИТЕЛЬ, ПЕДАГОГ – ЕДИНЫЙ МИР……………………………………………………..……..</a:t>
            </a:r>
            <a:r>
              <a:rPr lang="ru-RU" sz="1200" b="1" dirty="0" smtClean="0">
                <a:solidFill>
                  <a:schemeClr val="accent6">
                    <a:lumMod val="75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16</a:t>
            </a:r>
            <a:endParaRPr lang="ru-RU" sz="1200" b="1" dirty="0">
              <a:solidFill>
                <a:schemeClr val="accent6">
                  <a:lumMod val="75000"/>
                </a:schemeClr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23" name="Прямоугольник 22">
            <a:hlinkClick r:id="rId15" action="ppaction://hlinksldjump"/>
          </p:cNvPr>
          <p:cNvSpPr/>
          <p:nvPr/>
        </p:nvSpPr>
        <p:spPr>
          <a:xfrm>
            <a:off x="4895469" y="2547566"/>
            <a:ext cx="4063285" cy="44867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>
                <a:solidFill>
                  <a:schemeClr val="accent6">
                    <a:lumMod val="75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НЕЗАВИСИМОЕ </a:t>
            </a:r>
            <a:r>
              <a:rPr lang="ru-RU" sz="1400" b="1" dirty="0" smtClean="0">
                <a:solidFill>
                  <a:schemeClr val="accent6">
                    <a:lumMod val="75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МНЕНИЕ……………………….</a:t>
            </a:r>
            <a:r>
              <a:rPr lang="ru-RU" sz="1200" b="1" dirty="0" smtClean="0">
                <a:solidFill>
                  <a:schemeClr val="accent6">
                    <a:lumMod val="75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17</a:t>
            </a:r>
            <a:endParaRPr lang="ru-RU" sz="1200" b="1" dirty="0">
              <a:solidFill>
                <a:schemeClr val="accent6">
                  <a:lumMod val="75000"/>
                </a:schemeClr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24" name="Прямоугольник 23">
            <a:hlinkClick r:id="rId16" action="ppaction://hlinksldjump"/>
          </p:cNvPr>
          <p:cNvSpPr/>
          <p:nvPr/>
        </p:nvSpPr>
        <p:spPr>
          <a:xfrm>
            <a:off x="4903241" y="3601085"/>
            <a:ext cx="4063285" cy="44867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>
                <a:solidFill>
                  <a:schemeClr val="accent6">
                    <a:lumMod val="75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БЕЗОПАСНОСТЬ </a:t>
            </a:r>
            <a:r>
              <a:rPr lang="ru-RU" sz="1400" b="1" dirty="0" smtClean="0">
                <a:solidFill>
                  <a:schemeClr val="accent6">
                    <a:lumMod val="75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ПРЕВЫШЕ ВСЕГО………….</a:t>
            </a:r>
            <a:r>
              <a:rPr lang="ru-RU" sz="1200" b="1" dirty="0" smtClean="0">
                <a:solidFill>
                  <a:schemeClr val="accent6">
                    <a:lumMod val="75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19</a:t>
            </a:r>
            <a:endParaRPr lang="ru-RU" sz="1200" b="1" dirty="0">
              <a:solidFill>
                <a:schemeClr val="accent6">
                  <a:lumMod val="75000"/>
                </a:schemeClr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25" name="Прямоугольник 24">
            <a:hlinkClick r:id="rId17" action="ppaction://hlinksldjump"/>
          </p:cNvPr>
          <p:cNvSpPr/>
          <p:nvPr/>
        </p:nvSpPr>
        <p:spPr>
          <a:xfrm>
            <a:off x="342112" y="5506978"/>
            <a:ext cx="4063285" cy="44867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chemeClr val="accent6">
                    <a:lumMod val="75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РЕЗУЛЬТАТЫ ДЕЯТЕЛЬНОСТИ ДО</a:t>
            </a:r>
            <a:r>
              <a:rPr lang="ru-RU" sz="1200" b="1" dirty="0" smtClean="0">
                <a:solidFill>
                  <a:schemeClr val="accent6">
                    <a:lumMod val="75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……………..12</a:t>
            </a:r>
            <a:endParaRPr lang="ru-RU" sz="1400" b="1" dirty="0">
              <a:solidFill>
                <a:schemeClr val="accent6">
                  <a:lumMod val="75000"/>
                </a:schemeClr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26" name="Прямоугольник 25">
            <a:hlinkClick r:id="rId18" action="ppaction://hlinksldjump"/>
          </p:cNvPr>
          <p:cNvSpPr/>
          <p:nvPr/>
        </p:nvSpPr>
        <p:spPr>
          <a:xfrm>
            <a:off x="4895469" y="4154559"/>
            <a:ext cx="4063285" cy="60094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300" b="1" dirty="0">
                <a:solidFill>
                  <a:schemeClr val="accent6">
                    <a:lumMod val="75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ЖИЗНЬ ДОШКОЛЯТ ЧРЕЗВЫЧАЙНО </a:t>
            </a:r>
            <a:endParaRPr lang="ru-RU" sz="1300" b="1" dirty="0" smtClean="0">
              <a:solidFill>
                <a:schemeClr val="accent6">
                  <a:lumMod val="75000"/>
                </a:schemeClr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r>
              <a:rPr lang="ru-RU" sz="1300" b="1" dirty="0" smtClean="0">
                <a:solidFill>
                  <a:schemeClr val="accent6">
                    <a:lumMod val="75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ИНТЕРЕСНА			                       </a:t>
            </a:r>
            <a:r>
              <a:rPr lang="ru-RU" sz="1400" b="1" dirty="0" smtClean="0">
                <a:solidFill>
                  <a:schemeClr val="accent6">
                    <a:lumMod val="75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			20</a:t>
            </a:r>
            <a:endParaRPr lang="ru-RU" sz="1400" b="1" dirty="0">
              <a:solidFill>
                <a:schemeClr val="accent6">
                  <a:lumMod val="75000"/>
                </a:schemeClr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27" name="Прямоугольник 26">
            <a:hlinkClick r:id="" action="ppaction://noaction"/>
          </p:cNvPr>
          <p:cNvSpPr/>
          <p:nvPr/>
        </p:nvSpPr>
        <p:spPr>
          <a:xfrm>
            <a:off x="4888028" y="4813966"/>
            <a:ext cx="4063285" cy="44867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>
                <a:solidFill>
                  <a:schemeClr val="accent6">
                    <a:lumMod val="75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ПРАЗДНИЧНОЕ </a:t>
            </a:r>
            <a:r>
              <a:rPr lang="ru-RU" sz="1400" b="1" dirty="0" smtClean="0">
                <a:solidFill>
                  <a:schemeClr val="accent6">
                    <a:lumMod val="75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НАСТРОЕНИЕ				 21</a:t>
            </a:r>
            <a:endParaRPr lang="ru-RU" sz="1400" b="1" dirty="0">
              <a:solidFill>
                <a:schemeClr val="accent6">
                  <a:lumMod val="75000"/>
                </a:schemeClr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28" name="Прямоугольник 27">
            <a:hlinkClick r:id="" action="ppaction://noaction"/>
          </p:cNvPr>
          <p:cNvSpPr/>
          <p:nvPr/>
        </p:nvSpPr>
        <p:spPr>
          <a:xfrm>
            <a:off x="4888028" y="5335884"/>
            <a:ext cx="4063285" cy="44867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300" b="1" dirty="0" smtClean="0">
                <a:solidFill>
                  <a:schemeClr val="accent6">
                    <a:lumMod val="75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ДОБРЫЕ ДЕЛА НАЧИНАЮТСЯ С ДЕТСКОГО САДА</a:t>
            </a:r>
            <a:r>
              <a:rPr lang="ru-RU" sz="1400" b="1" dirty="0" smtClean="0">
                <a:solidFill>
                  <a:schemeClr val="accent6">
                    <a:lumMod val="75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	 22</a:t>
            </a:r>
            <a:endParaRPr lang="ru-RU" sz="1400" b="1" dirty="0">
              <a:solidFill>
                <a:schemeClr val="accent6">
                  <a:lumMod val="75000"/>
                </a:schemeClr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29" name="Прямоугольник 28">
            <a:hlinkClick r:id="" action="ppaction://noaction"/>
          </p:cNvPr>
          <p:cNvSpPr/>
          <p:nvPr/>
        </p:nvSpPr>
        <p:spPr>
          <a:xfrm>
            <a:off x="4888028" y="5843027"/>
            <a:ext cx="4078169" cy="44867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>
                <a:solidFill>
                  <a:schemeClr val="accent6">
                    <a:lumMod val="75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ОБРАТНАЯ </a:t>
            </a:r>
            <a:r>
              <a:rPr lang="ru-RU" sz="1400" b="1" dirty="0" smtClean="0">
                <a:solidFill>
                  <a:schemeClr val="accent6">
                    <a:lumMod val="75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СВЯЗЬ       					23                            </a:t>
            </a:r>
            <a:endParaRPr lang="ru-RU" sz="1400" b="1" dirty="0">
              <a:solidFill>
                <a:schemeClr val="accent6">
                  <a:lumMod val="75000"/>
                </a:schemeClr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30" name="Прямоугольник 29">
            <a:hlinkClick r:id="rId18" action="ppaction://hlinksldjump"/>
          </p:cNvPr>
          <p:cNvSpPr/>
          <p:nvPr/>
        </p:nvSpPr>
        <p:spPr>
          <a:xfrm>
            <a:off x="326872" y="4831278"/>
            <a:ext cx="4093767" cy="57521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b="1" dirty="0" smtClean="0">
                <a:solidFill>
                  <a:schemeClr val="accent6">
                    <a:lumMod val="75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УСЛОВИЯ ОСУЩЕСТВЛЕНИЯ ОБРАЗОВАТЕЛЬНОГО ПРОЦЕССА…………………………………………………………11</a:t>
            </a:r>
            <a:endParaRPr lang="ru-RU" sz="1200" b="1" dirty="0">
              <a:solidFill>
                <a:schemeClr val="accent6">
                  <a:lumMod val="75000"/>
                </a:schemeClr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31" name="Прямоугольник 30">
            <a:hlinkClick r:id="rId19" action="ppaction://hlinksldjump"/>
          </p:cNvPr>
          <p:cNvSpPr/>
          <p:nvPr/>
        </p:nvSpPr>
        <p:spPr>
          <a:xfrm>
            <a:off x="4903241" y="3056597"/>
            <a:ext cx="4063285" cy="44867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chemeClr val="accent6">
                    <a:lumMod val="75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О ЗДОРОВЬЕ ЗАБОТИМСЯ С ДЕТСТВА…….</a:t>
            </a:r>
            <a:r>
              <a:rPr lang="ru-RU" sz="1200" b="1" dirty="0" smtClean="0">
                <a:solidFill>
                  <a:schemeClr val="accent6">
                    <a:lumMod val="75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18</a:t>
            </a:r>
            <a:endParaRPr lang="ru-RU" sz="1200" b="1" dirty="0">
              <a:solidFill>
                <a:schemeClr val="accent6">
                  <a:lumMod val="75000"/>
                </a:schemeClr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32" name="Прямоугольник 31">
            <a:hlinkClick r:id="rId10" action="ppaction://hlinksldjump"/>
          </p:cNvPr>
          <p:cNvSpPr/>
          <p:nvPr/>
        </p:nvSpPr>
        <p:spPr>
          <a:xfrm>
            <a:off x="4902912" y="6350171"/>
            <a:ext cx="4032454" cy="44867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chemeClr val="accent6">
                    <a:lumMod val="75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КОНТАКТЫ           		                    		          24</a:t>
            </a:r>
            <a:endParaRPr lang="ru-RU" sz="1400" b="1" dirty="0">
              <a:solidFill>
                <a:schemeClr val="accent6">
                  <a:lumMod val="75000"/>
                </a:schemeClr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6033" y="201117"/>
            <a:ext cx="612073" cy="612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5481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103921"/>
            <a:ext cx="9144000" cy="90683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1174" y="-57822"/>
            <a:ext cx="1244599" cy="1165775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798" y="1719497"/>
            <a:ext cx="2281238" cy="304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03931" y="232966"/>
            <a:ext cx="8662266" cy="1369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chemeClr val="accent6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ДЕВИЗ</a:t>
            </a:r>
          </a:p>
          <a:p>
            <a:pPr algn="ctr"/>
            <a:endParaRPr lang="ru-RU" sz="1500" b="1" i="1" dirty="0">
              <a:solidFill>
                <a:schemeClr val="accent6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ru-RU" sz="3600" b="1" i="1" dirty="0">
                <a:solidFill>
                  <a:schemeClr val="accent6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ЛУЧШИЕ ЛЮДИ НА СВЕТЕ - ЭТО ДЕТИ!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2801" y="4305301"/>
            <a:ext cx="4310437" cy="2930060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692898" y="6254751"/>
            <a:ext cx="2057400" cy="365125"/>
          </a:xfrm>
        </p:spPr>
        <p:txBody>
          <a:bodyPr/>
          <a:lstStyle/>
          <a:p>
            <a:fld id="{2FF8078B-FF36-412D-A9D6-127E56CE786F}" type="slidenum">
              <a:rPr lang="ru-RU" smtClean="0"/>
              <a:t>4</a:t>
            </a:fld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349064" y="1623414"/>
            <a:ext cx="4572000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 smtClean="0"/>
              <a:t>Дети </a:t>
            </a:r>
            <a:r>
              <a:rPr lang="ru-RU" dirty="0"/>
              <a:t>- это счастье, </a:t>
            </a:r>
          </a:p>
          <a:p>
            <a:pPr algn="ctr"/>
            <a:r>
              <a:rPr lang="ru-RU" dirty="0"/>
              <a:t>дети - это радость,</a:t>
            </a:r>
          </a:p>
          <a:p>
            <a:pPr algn="ctr"/>
            <a:r>
              <a:rPr lang="ru-RU" dirty="0"/>
              <a:t>Дети - это в жизни свежий ветерок.</a:t>
            </a:r>
          </a:p>
          <a:p>
            <a:pPr algn="ctr"/>
            <a:r>
              <a:rPr lang="ru-RU" dirty="0"/>
              <a:t>Их не заработать, это не награда,</a:t>
            </a:r>
          </a:p>
          <a:p>
            <a:pPr algn="ctr"/>
            <a:r>
              <a:rPr lang="ru-RU" dirty="0"/>
              <a:t>Их по благодати взрослым дарит Бог.</a:t>
            </a:r>
          </a:p>
          <a:p>
            <a:pPr algn="ctr"/>
            <a:r>
              <a:rPr lang="ru-RU" dirty="0"/>
              <a:t>Дети, как ни странно, также испытание.</a:t>
            </a:r>
          </a:p>
          <a:p>
            <a:pPr algn="ctr"/>
            <a:r>
              <a:rPr lang="ru-RU" dirty="0"/>
              <a:t>Дети, как деревья, сами не растут.</a:t>
            </a:r>
          </a:p>
          <a:p>
            <a:pPr algn="ctr"/>
            <a:r>
              <a:rPr lang="ru-RU" dirty="0"/>
              <a:t>Им нужна забота, ласка, понимание.</a:t>
            </a:r>
          </a:p>
          <a:p>
            <a:pPr algn="ctr"/>
            <a:r>
              <a:rPr lang="ru-RU" dirty="0"/>
              <a:t>Дети - это время, дети - это труд</a:t>
            </a:r>
            <a:r>
              <a:rPr lang="ru-RU" dirty="0" smtClean="0"/>
              <a:t>.</a:t>
            </a:r>
          </a:p>
          <a:p>
            <a:pPr algn="ctr"/>
            <a:endParaRPr lang="ru-RU" dirty="0"/>
          </a:p>
          <a:p>
            <a:pPr algn="ctr"/>
            <a:r>
              <a:rPr lang="ru-RU" dirty="0"/>
              <a:t>Елена </a:t>
            </a:r>
            <a:r>
              <a:rPr lang="ru-RU" dirty="0" err="1"/>
              <a:t>Химич</a:t>
            </a:r>
            <a:endParaRPr lang="ru-RU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6876" y="1684056"/>
            <a:ext cx="2281238" cy="3018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8105" y="4630717"/>
            <a:ext cx="4310063" cy="2932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591818" y="4305301"/>
            <a:ext cx="4129088" cy="2808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5001" y="249364"/>
            <a:ext cx="615950" cy="61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41826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26" y="2636823"/>
            <a:ext cx="9161526" cy="32404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34669" y="125563"/>
            <a:ext cx="869893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>
                <a:solidFill>
                  <a:schemeClr val="accent6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ОБРАЩЕНИЕ ЗАМЕСТИТЕЛЯ ДИРЕКТОРА                                                               ПО ДОШКОЛЬНОМУ ВОСПИТАНИЮ МБОУ СОШ №6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  <a:t>5</a:t>
            </a:fld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3426" y="4940296"/>
            <a:ext cx="2160574" cy="1917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4371" y="1079273"/>
            <a:ext cx="615950" cy="61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37565" y="2636823"/>
            <a:ext cx="900643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Уважаемые родители, педагоги, партнеры и</a:t>
            </a:r>
          </a:p>
          <a:p>
            <a:pPr algn="ctr"/>
            <a:r>
              <a:rPr lang="ru-RU" sz="16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друзья </a:t>
            </a:r>
            <a:r>
              <a:rPr lang="ru-RU" sz="16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дошкольного отделения МБОУ СОШ №6!</a:t>
            </a:r>
            <a:endParaRPr lang="ru-RU" sz="1600" b="1" i="1" dirty="0">
              <a:solidFill>
                <a:schemeClr val="tx1">
                  <a:lumMod val="85000"/>
                  <a:lumOff val="1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ru-RU" sz="1600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   Предлагаем </a:t>
            </a:r>
            <a:r>
              <a:rPr lang="ru-RU" sz="16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вашему вниманию Публичный доклад, в котором подводятся итоги</a:t>
            </a:r>
          </a:p>
          <a:p>
            <a:pPr algn="just"/>
            <a:r>
              <a:rPr lang="ru-RU" sz="16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деятельности нашего </a:t>
            </a:r>
            <a:r>
              <a:rPr lang="ru-RU" sz="1600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дошкольного отделения за 2021- 2022 </a:t>
            </a:r>
            <a:r>
              <a:rPr lang="ru-RU" sz="16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учебный год.</a:t>
            </a:r>
          </a:p>
          <a:p>
            <a:pPr algn="just"/>
            <a:r>
              <a:rPr lang="ru-RU" sz="1600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  Каждый </a:t>
            </a:r>
            <a:r>
              <a:rPr lang="ru-RU" sz="16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учебный год по - своему особенный. Прошедший год был </a:t>
            </a:r>
            <a:r>
              <a:rPr lang="ru-RU" sz="1600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насыщен интересными </a:t>
            </a:r>
            <a:r>
              <a:rPr lang="ru-RU" sz="16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мероприятиями и событиями, которые способствовали развитию и</a:t>
            </a:r>
          </a:p>
          <a:p>
            <a:pPr algn="just"/>
            <a:r>
              <a:rPr lang="ru-RU" sz="16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достижению определенных успехов как воспитанников, так и </a:t>
            </a:r>
            <a:r>
              <a:rPr lang="ru-RU" sz="1600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педагогических работников </a:t>
            </a:r>
            <a:r>
              <a:rPr lang="ru-RU" sz="16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и образовательной организации в целом. Учебный год был непростым для</a:t>
            </a:r>
          </a:p>
          <a:p>
            <a:pPr algn="just"/>
            <a:r>
              <a:rPr lang="ru-RU" sz="16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всех участников образовательного </a:t>
            </a:r>
            <a:r>
              <a:rPr lang="ru-RU" sz="1600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процесса.</a:t>
            </a:r>
            <a:endParaRPr lang="ru-RU" sz="1600" i="1" dirty="0">
              <a:solidFill>
                <a:schemeClr val="tx1">
                  <a:lumMod val="85000"/>
                  <a:lumOff val="1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ru-RU" sz="1600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    Благодарим </a:t>
            </a:r>
            <a:r>
              <a:rPr lang="ru-RU" sz="16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коллектив нашего </a:t>
            </a:r>
            <a:r>
              <a:rPr lang="ru-RU" sz="1600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дошкольного отделения и </a:t>
            </a:r>
            <a:r>
              <a:rPr lang="ru-RU" sz="16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родителей за проделанную работу </a:t>
            </a:r>
            <a:r>
              <a:rPr lang="ru-RU" sz="1600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и поддержку</a:t>
            </a:r>
            <a:r>
              <a:rPr lang="ru-RU" sz="16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Успех приходит к тому, кто не останавливается на достигнутом. </a:t>
            </a:r>
            <a:r>
              <a:rPr lang="ru-RU" sz="1600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          Желаем всем </a:t>
            </a:r>
            <a:r>
              <a:rPr lang="ru-RU" sz="16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крепкого здоровья, творческих и профессиональных успехов</a:t>
            </a:r>
            <a:r>
              <a:rPr lang="ru-RU" sz="1600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ru-RU" sz="1600" i="1" dirty="0">
              <a:solidFill>
                <a:schemeClr val="tx1">
                  <a:lumMod val="85000"/>
                  <a:lumOff val="1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327" y="1261008"/>
            <a:ext cx="1278710" cy="1278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2202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2379" y="3563376"/>
            <a:ext cx="5241621" cy="35628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0" y="55674"/>
            <a:ext cx="9144000" cy="90683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303930" y="216704"/>
            <a:ext cx="74176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>
                <a:solidFill>
                  <a:schemeClr val="accent6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ЗАДАЧИ НА 2021-2022 </a:t>
            </a:r>
            <a:r>
              <a:rPr lang="ru-RU" sz="3200" b="1" i="1" dirty="0" err="1">
                <a:solidFill>
                  <a:schemeClr val="accent6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уч.г</a:t>
            </a:r>
            <a:r>
              <a:rPr lang="ru-RU" sz="3200" b="1" i="1" dirty="0">
                <a:solidFill>
                  <a:schemeClr val="accent6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  <a:t>6</a:t>
            </a:fld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303931" y="1430146"/>
            <a:ext cx="741766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1.   Использование </a:t>
            </a:r>
            <a:r>
              <a:rPr lang="ru-RU" sz="16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здоровье сберегающих технологий в обеспечении охраны жизни и здоровья детей. </a:t>
            </a:r>
          </a:p>
          <a:p>
            <a:endParaRPr lang="ru-RU" sz="1600" i="1" dirty="0">
              <a:solidFill>
                <a:schemeClr val="tx1">
                  <a:lumMod val="85000"/>
                  <a:lumOff val="1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6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  <a:r>
              <a:rPr lang="ru-RU" sz="1600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  Поддержка </a:t>
            </a:r>
            <a:r>
              <a:rPr lang="ru-RU" sz="16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детской индивидуальности, уникальности, неповторимости, открытие пути самостоятельного творческого поиска.</a:t>
            </a:r>
          </a:p>
          <a:p>
            <a:endParaRPr lang="ru-RU" sz="1600" i="1" dirty="0">
              <a:solidFill>
                <a:schemeClr val="tx1">
                  <a:lumMod val="85000"/>
                  <a:lumOff val="1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600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3.   Развитие </a:t>
            </a:r>
            <a:r>
              <a:rPr lang="ru-RU" sz="16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детского познавательного интереса, стремления к получению знаний, формирование положительной мотивации к дальнейшему обучению в школе. Формирование отношения к образованию как к одной из ведущих жизненных ценностей.</a:t>
            </a:r>
          </a:p>
          <a:p>
            <a:endParaRPr lang="ru-RU" sz="1600" i="1" dirty="0">
              <a:solidFill>
                <a:schemeClr val="tx1">
                  <a:lumMod val="85000"/>
                  <a:lumOff val="1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600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4.   Внедрение </a:t>
            </a:r>
            <a:r>
              <a:rPr lang="ru-RU" sz="16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информационного обеспечения, позволяющего в электронной форме создавать   образовательные ресурсы для дальнейшего использования в работе с детьми.</a:t>
            </a:r>
          </a:p>
        </p:txBody>
      </p:sp>
      <p:pic>
        <p:nvPicPr>
          <p:cNvPr id="5124" name="Picture 4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5001" y="185529"/>
            <a:ext cx="615950" cy="61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6929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294" y="920347"/>
            <a:ext cx="9272588" cy="5164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8226" y="4264784"/>
            <a:ext cx="4760913" cy="299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03930" y="127592"/>
            <a:ext cx="74176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>
                <a:solidFill>
                  <a:schemeClr val="accent6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МБОУ СОШ №6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03930" y="1009360"/>
            <a:ext cx="8532572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Дата </a:t>
            </a:r>
            <a:r>
              <a:rPr lang="ru-RU" sz="2000" dirty="0" smtClean="0"/>
              <a:t>реорганизации</a:t>
            </a:r>
            <a:r>
              <a:rPr lang="ru-RU" sz="2000" dirty="0"/>
              <a:t>			01 августа 2019г.</a:t>
            </a:r>
          </a:p>
          <a:p>
            <a:r>
              <a:rPr lang="ru-RU" sz="2000" dirty="0"/>
              <a:t>Юридический адрес 			</a:t>
            </a:r>
            <a:r>
              <a:rPr lang="ru-RU" sz="2000" dirty="0" err="1"/>
              <a:t>г.о.Мытищи</a:t>
            </a:r>
            <a:r>
              <a:rPr lang="ru-RU" sz="2000" dirty="0"/>
              <a:t>, </a:t>
            </a:r>
            <a:r>
              <a:rPr lang="ru-RU" sz="2000" dirty="0" err="1" smtClean="0"/>
              <a:t>Новомытищинский</a:t>
            </a:r>
            <a:r>
              <a:rPr lang="ru-RU" sz="2000" dirty="0" smtClean="0"/>
              <a:t> 						пр-т</a:t>
            </a:r>
            <a:r>
              <a:rPr lang="ru-RU" sz="2000" dirty="0"/>
              <a:t>, </a:t>
            </a:r>
            <a:r>
              <a:rPr lang="ru-RU" sz="2000" dirty="0" smtClean="0"/>
              <a:t>д.38</a:t>
            </a:r>
            <a:endParaRPr lang="ru-RU" sz="2000" dirty="0"/>
          </a:p>
          <a:p>
            <a:r>
              <a:rPr lang="ru-RU" sz="2000" dirty="0"/>
              <a:t>Режим работы дошкольного 		5-ти дневная рабочая неделя </a:t>
            </a:r>
          </a:p>
          <a:p>
            <a:r>
              <a:rPr lang="ru-RU" sz="2000" dirty="0"/>
              <a:t>отделения				с 07.00 до 19.00 </a:t>
            </a:r>
          </a:p>
          <a:p>
            <a:r>
              <a:rPr lang="ru-RU" sz="2000" dirty="0"/>
              <a:t>					</a:t>
            </a:r>
            <a:r>
              <a:rPr lang="ru-RU" sz="2000" dirty="0" smtClean="0"/>
              <a:t>12-ти </a:t>
            </a:r>
            <a:r>
              <a:rPr lang="ru-RU" sz="2000" dirty="0"/>
              <a:t>часовое пребывание </a:t>
            </a:r>
          </a:p>
          <a:p>
            <a:r>
              <a:rPr lang="ru-RU" sz="2000" dirty="0"/>
              <a:t>					</a:t>
            </a:r>
            <a:r>
              <a:rPr lang="ru-RU" sz="2000" dirty="0" smtClean="0"/>
              <a:t>выходные</a:t>
            </a:r>
            <a:r>
              <a:rPr lang="ru-RU" sz="2000" dirty="0"/>
              <a:t>: суббота и воскресенье</a:t>
            </a:r>
          </a:p>
          <a:p>
            <a:r>
              <a:rPr lang="ru-RU" sz="2000" dirty="0"/>
              <a:t>Сайт					</a:t>
            </a:r>
            <a:r>
              <a:rPr lang="en-US" sz="2000" dirty="0"/>
              <a:t>http://ourschool6.ucoz.ru/</a:t>
            </a:r>
          </a:p>
          <a:p>
            <a:r>
              <a:rPr lang="ru-RU" sz="2000" dirty="0"/>
              <a:t>Директор МБОУ СОШ №</a:t>
            </a:r>
            <a:r>
              <a:rPr lang="ru-RU" sz="2000" dirty="0" smtClean="0"/>
              <a:t>6</a:t>
            </a:r>
            <a:r>
              <a:rPr lang="ru-RU" sz="2000" dirty="0"/>
              <a:t>		</a:t>
            </a:r>
            <a:r>
              <a:rPr lang="ru-RU" sz="2000" dirty="0" err="1"/>
              <a:t>Ляпина</a:t>
            </a:r>
            <a:r>
              <a:rPr lang="ru-RU" sz="2000" dirty="0"/>
              <a:t> Лариса Алексеевна</a:t>
            </a:r>
          </a:p>
          <a:p>
            <a:r>
              <a:rPr lang="ru-RU" sz="2000" dirty="0"/>
              <a:t>Заместитель директора 					</a:t>
            </a:r>
          </a:p>
          <a:p>
            <a:r>
              <a:rPr lang="ru-RU" sz="2000" dirty="0"/>
              <a:t>по дошкольному воспитанию</a:t>
            </a:r>
          </a:p>
          <a:p>
            <a:r>
              <a:rPr lang="ru-RU" sz="2000" dirty="0"/>
              <a:t>МБОУ СОШ №6				</a:t>
            </a:r>
            <a:r>
              <a:rPr lang="ru-RU" sz="2000" dirty="0" err="1"/>
              <a:t>Околот</a:t>
            </a:r>
            <a:r>
              <a:rPr lang="ru-RU" sz="2000" dirty="0"/>
              <a:t> Антонина Алексеевна</a:t>
            </a:r>
          </a:p>
          <a:p>
            <a:r>
              <a:rPr lang="ru-RU" sz="2000" dirty="0"/>
              <a:t>Лицензия на </a:t>
            </a:r>
            <a:r>
              <a:rPr lang="ru-RU" sz="2000" dirty="0" smtClean="0"/>
              <a:t>осуществление</a:t>
            </a:r>
            <a:r>
              <a:rPr lang="ru-RU" sz="2000" dirty="0"/>
              <a:t>		№74305 от 11.09.2015г.  </a:t>
            </a:r>
          </a:p>
          <a:p>
            <a:r>
              <a:rPr lang="ru-RU" sz="2000" dirty="0"/>
              <a:t>образовательной деятельности		50Л01 №0006186 (бессрочно)</a:t>
            </a:r>
          </a:p>
          <a:p>
            <a:r>
              <a:rPr lang="ru-RU" sz="2000" dirty="0"/>
              <a:t>Свидетельство о государственной </a:t>
            </a:r>
          </a:p>
          <a:p>
            <a:r>
              <a:rPr lang="ru-RU" sz="2000" dirty="0"/>
              <a:t>Аккредитации				№4481 от 30.10.2019г</a:t>
            </a:r>
            <a:r>
              <a:rPr lang="ru-RU" sz="2000" dirty="0" smtClean="0"/>
              <a:t>.</a:t>
            </a:r>
            <a:endParaRPr lang="ru-RU" sz="28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  <a:t>7</a:t>
            </a:fld>
            <a:endParaRPr lang="ru-RU"/>
          </a:p>
        </p:txBody>
      </p:sp>
      <p:pic>
        <p:nvPicPr>
          <p:cNvPr id="4103" name="Picture 7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6813" y="127592"/>
            <a:ext cx="615950" cy="61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6633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-63500" y="927551"/>
            <a:ext cx="9271000" cy="631178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000" b="1" dirty="0">
              <a:solidFill>
                <a:prstClr val="black"/>
              </a:solidFill>
            </a:endParaRPr>
          </a:p>
          <a:p>
            <a:pPr lvl="0"/>
            <a:endParaRPr lang="ru-RU" sz="1000" b="1" dirty="0">
              <a:solidFill>
                <a:schemeClr val="tx1"/>
              </a:solidFill>
            </a:endParaRPr>
          </a:p>
          <a:p>
            <a:endParaRPr lang="ru-RU" sz="1000" b="1" dirty="0">
              <a:solidFill>
                <a:schemeClr val="tx1"/>
              </a:solidFill>
            </a:endParaRPr>
          </a:p>
          <a:p>
            <a:endParaRPr lang="ru-RU" sz="1000" b="1" dirty="0" smtClean="0">
              <a:solidFill>
                <a:prstClr val="black"/>
              </a:solidFill>
            </a:endParaRPr>
          </a:p>
          <a:p>
            <a:endParaRPr lang="ru-RU" sz="1000" b="1" dirty="0" smtClean="0">
              <a:solidFill>
                <a:prstClr val="black"/>
              </a:solidFill>
            </a:endParaRPr>
          </a:p>
          <a:p>
            <a:endParaRPr lang="ru-RU" sz="1000" b="1" dirty="0">
              <a:solidFill>
                <a:prstClr val="black"/>
              </a:solidFill>
            </a:endParaRPr>
          </a:p>
          <a:p>
            <a:endParaRPr lang="ru-RU" sz="1000" b="1" dirty="0">
              <a:solidFill>
                <a:prstClr val="black"/>
              </a:solidFill>
            </a:endParaRPr>
          </a:p>
          <a:p>
            <a:endParaRPr lang="ru-RU" sz="1000" b="1" dirty="0">
              <a:solidFill>
                <a:prstClr val="black"/>
              </a:solidFill>
            </a:endParaRPr>
          </a:p>
          <a:p>
            <a:endParaRPr lang="ru-RU" sz="1000" b="1" dirty="0" smtClean="0">
              <a:solidFill>
                <a:prstClr val="black"/>
              </a:solidFill>
            </a:endParaRPr>
          </a:p>
          <a:p>
            <a:endParaRPr lang="ru-RU" sz="1000" b="1" dirty="0">
              <a:solidFill>
                <a:prstClr val="black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40825"/>
            <a:ext cx="9144000" cy="276715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3931" y="109080"/>
            <a:ext cx="74176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>
                <a:solidFill>
                  <a:schemeClr val="accent6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ПРАВИЛЬНЫЙ СТАРТ </a:t>
            </a: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>
          <a:xfrm>
            <a:off x="6502400" y="6407373"/>
            <a:ext cx="2057400" cy="365125"/>
          </a:xfrm>
        </p:spPr>
        <p:txBody>
          <a:bodyPr/>
          <a:lstStyle/>
          <a:p>
            <a:fld id="{2FF8078B-FF36-412D-A9D6-127E56CE786F}" type="slidenum">
              <a:rPr lang="ru-RU" smtClean="0"/>
              <a:t>8</a:t>
            </a:fld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247473" y="1189334"/>
            <a:ext cx="273055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>
                <a:solidFill>
                  <a:prstClr val="black"/>
                </a:solidFill>
              </a:rPr>
              <a:t>Программа </a:t>
            </a:r>
            <a:endParaRPr lang="en-US" sz="1200" dirty="0">
              <a:solidFill>
                <a:prstClr val="black"/>
              </a:solidFill>
            </a:endParaRPr>
          </a:p>
          <a:p>
            <a:r>
              <a:rPr lang="ru-RU" sz="1200" dirty="0">
                <a:solidFill>
                  <a:prstClr val="black"/>
                </a:solidFill>
              </a:rPr>
              <a:t>«От рождения до школы» </a:t>
            </a:r>
            <a:endParaRPr lang="en-US" sz="1200" dirty="0">
              <a:solidFill>
                <a:prstClr val="black"/>
              </a:solidFill>
            </a:endParaRPr>
          </a:p>
          <a:p>
            <a:r>
              <a:rPr lang="ru-RU" sz="1200" dirty="0">
                <a:solidFill>
                  <a:prstClr val="black"/>
                </a:solidFill>
              </a:rPr>
              <a:t>под ред. </a:t>
            </a:r>
            <a:r>
              <a:rPr lang="ru-RU" sz="1200" dirty="0" err="1">
                <a:solidFill>
                  <a:prstClr val="black"/>
                </a:solidFill>
              </a:rPr>
              <a:t>Н.Е.Вераксы</a:t>
            </a:r>
            <a:r>
              <a:rPr lang="ru-RU" sz="1200" dirty="0">
                <a:solidFill>
                  <a:prstClr val="black"/>
                </a:solidFill>
              </a:rPr>
              <a:t>, </a:t>
            </a:r>
            <a:r>
              <a:rPr lang="ru-RU" sz="1200" dirty="0" err="1">
                <a:solidFill>
                  <a:prstClr val="black"/>
                </a:solidFill>
              </a:rPr>
              <a:t>Т.С.Комаровой</a:t>
            </a:r>
            <a:r>
              <a:rPr lang="ru-RU" sz="1200" dirty="0">
                <a:solidFill>
                  <a:prstClr val="black"/>
                </a:solidFill>
              </a:rPr>
              <a:t>,</a:t>
            </a:r>
          </a:p>
          <a:p>
            <a:r>
              <a:rPr lang="ru-RU" sz="1200" dirty="0">
                <a:solidFill>
                  <a:prstClr val="black"/>
                </a:solidFill>
              </a:rPr>
              <a:t> </a:t>
            </a:r>
            <a:r>
              <a:rPr lang="ru-RU" sz="1200" dirty="0" err="1">
                <a:solidFill>
                  <a:prstClr val="black"/>
                </a:solidFill>
              </a:rPr>
              <a:t>М.А.Васильевой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7473" y="2000406"/>
            <a:ext cx="366914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/>
              <a:t>«Вариативная примерная адаптированная основная </a:t>
            </a:r>
          </a:p>
          <a:p>
            <a:r>
              <a:rPr lang="ru-RU" sz="1200" dirty="0"/>
              <a:t>образовательная программа для детей </a:t>
            </a:r>
          </a:p>
          <a:p>
            <a:r>
              <a:rPr lang="ru-RU" sz="1200" dirty="0"/>
              <a:t>с тяжелыми нарушениями речи </a:t>
            </a:r>
          </a:p>
          <a:p>
            <a:r>
              <a:rPr lang="ru-RU" sz="1200" dirty="0"/>
              <a:t>(общим недоразвитием речи) </a:t>
            </a:r>
          </a:p>
          <a:p>
            <a:r>
              <a:rPr lang="ru-RU" sz="1200" dirty="0"/>
              <a:t>с 3 до 7 лет» </a:t>
            </a:r>
            <a:r>
              <a:rPr lang="ru-RU" sz="1200" dirty="0" err="1"/>
              <a:t>Н.В.Нищева</a:t>
            </a:r>
            <a:endParaRPr lang="ru-RU" sz="1200" dirty="0"/>
          </a:p>
        </p:txBody>
      </p:sp>
      <p:sp>
        <p:nvSpPr>
          <p:cNvPr id="14" name="TextBox 13"/>
          <p:cNvSpPr txBox="1"/>
          <p:nvPr/>
        </p:nvSpPr>
        <p:spPr>
          <a:xfrm>
            <a:off x="247473" y="3082772"/>
            <a:ext cx="26176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/>
              <a:t>«Воспитание и обучение детей </a:t>
            </a:r>
          </a:p>
          <a:p>
            <a:r>
              <a:rPr lang="ru-RU" sz="1200" dirty="0"/>
              <a:t>дошкольного возраста с общим </a:t>
            </a:r>
          </a:p>
          <a:p>
            <a:r>
              <a:rPr lang="ru-RU" sz="1200" dirty="0"/>
              <a:t>недоразвитием речи» </a:t>
            </a:r>
            <a:r>
              <a:rPr lang="ru-RU" sz="1200" dirty="0" err="1"/>
              <a:t>Т.Б.Филичева</a:t>
            </a:r>
            <a:r>
              <a:rPr lang="ru-RU" sz="1200" dirty="0"/>
              <a:t>, </a:t>
            </a:r>
          </a:p>
          <a:p>
            <a:r>
              <a:rPr lang="ru-RU" sz="1200" dirty="0" err="1"/>
              <a:t>Т.В.Туманова</a:t>
            </a:r>
            <a:r>
              <a:rPr lang="ru-RU" sz="1200" dirty="0"/>
              <a:t>, </a:t>
            </a:r>
            <a:r>
              <a:rPr lang="ru-RU" sz="1200" dirty="0" err="1"/>
              <a:t>Г.В.Чиркина</a:t>
            </a:r>
            <a:endParaRPr lang="ru-RU" sz="1200" dirty="0"/>
          </a:p>
        </p:txBody>
      </p:sp>
      <p:sp>
        <p:nvSpPr>
          <p:cNvPr id="15" name="TextBox 14"/>
          <p:cNvSpPr txBox="1"/>
          <p:nvPr/>
        </p:nvSpPr>
        <p:spPr>
          <a:xfrm>
            <a:off x="247473" y="3920381"/>
            <a:ext cx="37173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err="1"/>
              <a:t>Н.Н.Авдеева,О.Л.Князева</a:t>
            </a:r>
            <a:r>
              <a:rPr lang="ru-RU" sz="1200" dirty="0"/>
              <a:t>, </a:t>
            </a:r>
            <a:r>
              <a:rPr lang="ru-RU" sz="1200" dirty="0" err="1"/>
              <a:t>Р.Б.Стеркина</a:t>
            </a:r>
            <a:r>
              <a:rPr lang="ru-RU" sz="1200" dirty="0"/>
              <a:t>  </a:t>
            </a:r>
          </a:p>
          <a:p>
            <a:r>
              <a:rPr lang="ru-RU" sz="1200" dirty="0"/>
              <a:t>«Основы безопасности детей дошкольного возраста»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07701" y="5155980"/>
            <a:ext cx="22612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err="1">
                <a:solidFill>
                  <a:prstClr val="black"/>
                </a:solidFill>
              </a:rPr>
              <a:t>С.Н.Николаева</a:t>
            </a:r>
            <a:r>
              <a:rPr lang="ru-RU" sz="1200" dirty="0">
                <a:solidFill>
                  <a:prstClr val="black"/>
                </a:solidFill>
              </a:rPr>
              <a:t> «Юный эколог»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07701" y="5772424"/>
            <a:ext cx="19244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err="1">
                <a:solidFill>
                  <a:prstClr val="black"/>
                </a:solidFill>
              </a:rPr>
              <a:t>О.В.Бережнева</a:t>
            </a:r>
            <a:r>
              <a:rPr lang="ru-RU" sz="1200" dirty="0">
                <a:solidFill>
                  <a:prstClr val="black"/>
                </a:solidFill>
              </a:rPr>
              <a:t>, </a:t>
            </a:r>
            <a:r>
              <a:rPr lang="ru-RU" sz="1200" dirty="0" err="1" smtClean="0">
                <a:solidFill>
                  <a:prstClr val="black"/>
                </a:solidFill>
              </a:rPr>
              <a:t>В.В.Бойко</a:t>
            </a:r>
            <a:r>
              <a:rPr lang="ru-RU" sz="1200" dirty="0" smtClean="0">
                <a:solidFill>
                  <a:prstClr val="black"/>
                </a:solidFill>
              </a:rPr>
              <a:t> </a:t>
            </a:r>
            <a:endParaRPr lang="en-US" sz="1200" dirty="0">
              <a:solidFill>
                <a:prstClr val="black"/>
              </a:solidFill>
            </a:endParaRPr>
          </a:p>
          <a:p>
            <a:r>
              <a:rPr lang="ru-RU" sz="1200" dirty="0">
                <a:solidFill>
                  <a:prstClr val="black"/>
                </a:solidFill>
              </a:rPr>
              <a:t>«Малыши-крепыши»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07701" y="5453514"/>
            <a:ext cx="23662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err="1" smtClean="0">
                <a:solidFill>
                  <a:prstClr val="black"/>
                </a:solidFill>
              </a:rPr>
              <a:t>И.А.Лыкова</a:t>
            </a:r>
            <a:r>
              <a:rPr lang="ru-RU" sz="1200" dirty="0" smtClean="0">
                <a:solidFill>
                  <a:prstClr val="black"/>
                </a:solidFill>
              </a:rPr>
              <a:t>  </a:t>
            </a:r>
            <a:r>
              <a:rPr lang="ru-RU" sz="1200" dirty="0">
                <a:solidFill>
                  <a:prstClr val="black"/>
                </a:solidFill>
              </a:rPr>
              <a:t>«Цветные ладошки»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47473" y="4832814"/>
            <a:ext cx="21401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err="1" smtClean="0">
                <a:solidFill>
                  <a:prstClr val="black"/>
                </a:solidFill>
              </a:rPr>
              <a:t>Л.Л.Шевченко</a:t>
            </a:r>
            <a:r>
              <a:rPr lang="ru-RU" sz="1200" dirty="0" smtClean="0">
                <a:solidFill>
                  <a:prstClr val="black"/>
                </a:solidFill>
              </a:rPr>
              <a:t> «Добрый </a:t>
            </a:r>
            <a:r>
              <a:rPr lang="ru-RU" sz="1200" dirty="0">
                <a:solidFill>
                  <a:prstClr val="black"/>
                </a:solidFill>
              </a:rPr>
              <a:t>мир»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82776" y="6234089"/>
            <a:ext cx="22695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err="1">
                <a:solidFill>
                  <a:prstClr val="black"/>
                </a:solidFill>
              </a:rPr>
              <a:t>И.Каплунова</a:t>
            </a:r>
            <a:r>
              <a:rPr lang="ru-RU" sz="1200" dirty="0">
                <a:solidFill>
                  <a:prstClr val="black"/>
                </a:solidFill>
              </a:rPr>
              <a:t>, </a:t>
            </a:r>
            <a:r>
              <a:rPr lang="ru-RU" sz="1200" dirty="0" err="1" smtClean="0">
                <a:solidFill>
                  <a:prstClr val="black"/>
                </a:solidFill>
              </a:rPr>
              <a:t>И.Новоскольцева</a:t>
            </a:r>
            <a:r>
              <a:rPr lang="ru-RU" sz="1200" dirty="0" smtClean="0">
                <a:solidFill>
                  <a:prstClr val="black"/>
                </a:solidFill>
              </a:rPr>
              <a:t> </a:t>
            </a:r>
            <a:endParaRPr lang="ru-RU" sz="1200" dirty="0">
              <a:solidFill>
                <a:prstClr val="black"/>
              </a:solidFill>
            </a:endParaRPr>
          </a:p>
          <a:p>
            <a:r>
              <a:rPr lang="ru-RU" sz="1200" dirty="0">
                <a:solidFill>
                  <a:prstClr val="black"/>
                </a:solidFill>
              </a:rPr>
              <a:t>«Ладушки»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47473" y="4382046"/>
            <a:ext cx="30777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err="1">
                <a:solidFill>
                  <a:prstClr val="black"/>
                </a:solidFill>
              </a:rPr>
              <a:t>М.М.Безруких</a:t>
            </a:r>
            <a:r>
              <a:rPr lang="ru-RU" sz="1200" dirty="0">
                <a:solidFill>
                  <a:prstClr val="black"/>
                </a:solidFill>
              </a:rPr>
              <a:t>, </a:t>
            </a:r>
            <a:r>
              <a:rPr lang="ru-RU" sz="1200" dirty="0" err="1">
                <a:solidFill>
                  <a:prstClr val="black"/>
                </a:solidFill>
              </a:rPr>
              <a:t>Т.А.Филиппова</a:t>
            </a:r>
            <a:r>
              <a:rPr lang="ru-RU" sz="1200" dirty="0">
                <a:solidFill>
                  <a:prstClr val="black"/>
                </a:solidFill>
              </a:rPr>
              <a:t>, </a:t>
            </a:r>
            <a:r>
              <a:rPr lang="ru-RU" sz="1200" dirty="0" err="1">
                <a:solidFill>
                  <a:prstClr val="black"/>
                </a:solidFill>
              </a:rPr>
              <a:t>А.Г.Макеева</a:t>
            </a:r>
            <a:r>
              <a:rPr lang="ru-RU" sz="1200" dirty="0">
                <a:solidFill>
                  <a:prstClr val="black"/>
                </a:solidFill>
              </a:rPr>
              <a:t> </a:t>
            </a:r>
            <a:endParaRPr lang="en-US" sz="1200" dirty="0">
              <a:solidFill>
                <a:prstClr val="black"/>
              </a:solidFill>
            </a:endParaRPr>
          </a:p>
          <a:p>
            <a:r>
              <a:rPr lang="ru-RU" sz="1200" dirty="0">
                <a:solidFill>
                  <a:prstClr val="black"/>
                </a:solidFill>
              </a:rPr>
              <a:t>«Разговор о правильном питании» 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533097" y="869111"/>
            <a:ext cx="25569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solidFill>
                  <a:prstClr val="black"/>
                </a:solidFill>
              </a:rPr>
              <a:t>Дополнительное образование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37897" y="869112"/>
            <a:ext cx="20008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prstClr val="black"/>
                </a:solidFill>
              </a:rPr>
              <a:t>Основное </a:t>
            </a:r>
            <a:r>
              <a:rPr lang="ru-RU" sz="1400" b="1" dirty="0">
                <a:solidFill>
                  <a:prstClr val="black"/>
                </a:solidFill>
              </a:rPr>
              <a:t>образование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325752" y="1230560"/>
            <a:ext cx="997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u="sng" dirty="0" smtClean="0"/>
              <a:t>Лисичка</a:t>
            </a:r>
            <a:endParaRPr lang="ru-RU" u="sng" dirty="0"/>
          </a:p>
        </p:txBody>
      </p:sp>
      <p:sp>
        <p:nvSpPr>
          <p:cNvPr id="25" name="TextBox 24"/>
          <p:cNvSpPr txBox="1"/>
          <p:nvPr/>
        </p:nvSpPr>
        <p:spPr>
          <a:xfrm>
            <a:off x="5061513" y="1697777"/>
            <a:ext cx="152567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err="1" smtClean="0"/>
              <a:t>Речецветик</a:t>
            </a:r>
            <a:endParaRPr lang="ru-RU" sz="1400" dirty="0" smtClean="0"/>
          </a:p>
          <a:p>
            <a:r>
              <a:rPr lang="ru-RU" sz="1400" dirty="0" err="1" smtClean="0"/>
              <a:t>Звуковичок</a:t>
            </a:r>
            <a:endParaRPr lang="ru-RU" sz="1400" dirty="0" smtClean="0"/>
          </a:p>
          <a:p>
            <a:r>
              <a:rPr lang="ru-RU" sz="1400" dirty="0" smtClean="0"/>
              <a:t>Английский язык </a:t>
            </a:r>
          </a:p>
          <a:p>
            <a:r>
              <a:rPr lang="ru-RU" sz="1400" dirty="0" smtClean="0"/>
              <a:t>Хореография </a:t>
            </a:r>
            <a:endParaRPr lang="ru-RU" sz="1400" dirty="0"/>
          </a:p>
        </p:txBody>
      </p:sp>
      <p:sp>
        <p:nvSpPr>
          <p:cNvPr id="26" name="TextBox 25"/>
          <p:cNvSpPr txBox="1"/>
          <p:nvPr/>
        </p:nvSpPr>
        <p:spPr>
          <a:xfrm>
            <a:off x="7598790" y="1230560"/>
            <a:ext cx="9825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u="sng" dirty="0" smtClean="0"/>
              <a:t>Росинка</a:t>
            </a:r>
            <a:endParaRPr lang="ru-RU" u="sng" dirty="0"/>
          </a:p>
        </p:txBody>
      </p:sp>
      <p:sp>
        <p:nvSpPr>
          <p:cNvPr id="29" name="TextBox 28"/>
          <p:cNvSpPr txBox="1"/>
          <p:nvPr/>
        </p:nvSpPr>
        <p:spPr>
          <a:xfrm>
            <a:off x="7496871" y="1697777"/>
            <a:ext cx="1186415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/>
              <a:t>Хореография</a:t>
            </a:r>
          </a:p>
          <a:p>
            <a:r>
              <a:rPr lang="ru-RU" sz="1400" dirty="0" smtClean="0"/>
              <a:t>АБВГДЙКА </a:t>
            </a:r>
          </a:p>
          <a:p>
            <a:r>
              <a:rPr lang="ru-RU" sz="1400" dirty="0" err="1" smtClean="0"/>
              <a:t>Здоровичок</a:t>
            </a:r>
            <a:endParaRPr lang="ru-RU" sz="1400" dirty="0" smtClean="0"/>
          </a:p>
          <a:p>
            <a:r>
              <a:rPr lang="ru-RU" sz="1400" dirty="0" smtClean="0"/>
              <a:t>Шашки</a:t>
            </a:r>
          </a:p>
          <a:p>
            <a:r>
              <a:rPr lang="ru-RU" sz="1400" dirty="0" smtClean="0"/>
              <a:t>УМКА</a:t>
            </a:r>
          </a:p>
          <a:p>
            <a:r>
              <a:rPr lang="ru-RU" sz="1400" dirty="0" err="1" smtClean="0"/>
              <a:t>Говорушечка</a:t>
            </a:r>
            <a:endParaRPr lang="ru-RU" sz="1400" dirty="0"/>
          </a:p>
        </p:txBody>
      </p:sp>
      <p:sp>
        <p:nvSpPr>
          <p:cNvPr id="30" name="TextBox 29"/>
          <p:cNvSpPr txBox="1"/>
          <p:nvPr/>
        </p:nvSpPr>
        <p:spPr>
          <a:xfrm>
            <a:off x="5254224" y="3200735"/>
            <a:ext cx="8351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u="sng" dirty="0" smtClean="0"/>
              <a:t>Сказка</a:t>
            </a:r>
            <a:endParaRPr lang="ru-RU" dirty="0"/>
          </a:p>
        </p:txBody>
      </p:sp>
      <p:sp>
        <p:nvSpPr>
          <p:cNvPr id="31" name="TextBox 30"/>
          <p:cNvSpPr txBox="1"/>
          <p:nvPr/>
        </p:nvSpPr>
        <p:spPr>
          <a:xfrm>
            <a:off x="4920236" y="3693078"/>
            <a:ext cx="1891352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/>
              <a:t>Веселая математика </a:t>
            </a:r>
          </a:p>
          <a:p>
            <a:r>
              <a:rPr lang="ru-RU" sz="1400" dirty="0" smtClean="0"/>
              <a:t>Тхэквондо </a:t>
            </a:r>
          </a:p>
          <a:p>
            <a:r>
              <a:rPr lang="ru-RU" sz="1400" dirty="0" smtClean="0"/>
              <a:t>Театрализация </a:t>
            </a:r>
          </a:p>
          <a:p>
            <a:r>
              <a:rPr lang="ru-RU" sz="1400" dirty="0" err="1" smtClean="0"/>
              <a:t>Рисовалочкаек</a:t>
            </a:r>
            <a:endParaRPr lang="ru-RU" sz="1400" dirty="0" smtClean="0"/>
          </a:p>
          <a:p>
            <a:r>
              <a:rPr lang="ru-RU" sz="1400" dirty="0" err="1" smtClean="0"/>
              <a:t>Шахматенок</a:t>
            </a:r>
            <a:r>
              <a:rPr lang="ru-RU" sz="1400" dirty="0" smtClean="0"/>
              <a:t> </a:t>
            </a:r>
          </a:p>
          <a:p>
            <a:r>
              <a:rPr lang="ru-RU" sz="1400" dirty="0" smtClean="0"/>
              <a:t>ДО </a:t>
            </a:r>
            <a:r>
              <a:rPr lang="ru-RU" sz="1400" dirty="0"/>
              <a:t>- МИ- Соль- </a:t>
            </a:r>
            <a:r>
              <a:rPr lang="ru-RU" sz="1400" dirty="0" smtClean="0"/>
              <a:t>ка</a:t>
            </a:r>
          </a:p>
          <a:p>
            <a:r>
              <a:rPr lang="ru-RU" sz="1400" dirty="0" smtClean="0"/>
              <a:t>Умелые ручки</a:t>
            </a:r>
          </a:p>
          <a:p>
            <a:r>
              <a:rPr lang="ru-RU" sz="1400" dirty="0" smtClean="0"/>
              <a:t>Сказка </a:t>
            </a:r>
            <a:r>
              <a:rPr lang="ru-RU" sz="1400" dirty="0"/>
              <a:t>на </a:t>
            </a:r>
            <a:r>
              <a:rPr lang="ru-RU" sz="1400" dirty="0" smtClean="0"/>
              <a:t>английском </a:t>
            </a:r>
          </a:p>
          <a:p>
            <a:r>
              <a:rPr lang="ru-RU" sz="1400" dirty="0" err="1" smtClean="0"/>
              <a:t>Танцууют</a:t>
            </a:r>
            <a:r>
              <a:rPr lang="ru-RU" sz="1400" dirty="0" smtClean="0"/>
              <a:t> все</a:t>
            </a:r>
            <a:endParaRPr lang="ru-RU" dirty="0"/>
          </a:p>
        </p:txBody>
      </p:sp>
      <p:sp>
        <p:nvSpPr>
          <p:cNvPr id="1024" name="TextBox 1023"/>
          <p:cNvSpPr txBox="1"/>
          <p:nvPr/>
        </p:nvSpPr>
        <p:spPr>
          <a:xfrm>
            <a:off x="7662718" y="3200735"/>
            <a:ext cx="854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u="sng" dirty="0" smtClean="0"/>
              <a:t>Ручеек</a:t>
            </a:r>
            <a:endParaRPr lang="ru-RU" u="sng" dirty="0"/>
          </a:p>
        </p:txBody>
      </p:sp>
      <p:sp>
        <p:nvSpPr>
          <p:cNvPr id="1025" name="TextBox 1024"/>
          <p:cNvSpPr txBox="1"/>
          <p:nvPr/>
        </p:nvSpPr>
        <p:spPr>
          <a:xfrm>
            <a:off x="6939026" y="3733007"/>
            <a:ext cx="2302105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/>
              <a:t>Веселый  язычок</a:t>
            </a:r>
          </a:p>
          <a:p>
            <a:r>
              <a:rPr lang="ru-RU" sz="1400" dirty="0" err="1" smtClean="0"/>
              <a:t>Развивайка</a:t>
            </a:r>
            <a:endParaRPr lang="ru-RU" sz="1400" dirty="0" smtClean="0"/>
          </a:p>
          <a:p>
            <a:r>
              <a:rPr lang="ru-RU" sz="1400" dirty="0" smtClean="0"/>
              <a:t>Звездочки</a:t>
            </a:r>
          </a:p>
          <a:p>
            <a:r>
              <a:rPr lang="ru-RU" sz="1400" dirty="0" smtClean="0"/>
              <a:t>Солнечная палитра </a:t>
            </a:r>
          </a:p>
          <a:p>
            <a:r>
              <a:rPr lang="ru-RU" sz="1400" dirty="0" smtClean="0"/>
              <a:t>Волшебный квадратик</a:t>
            </a:r>
          </a:p>
          <a:p>
            <a:r>
              <a:rPr lang="ru-RU" sz="1400" dirty="0" smtClean="0"/>
              <a:t>Занимательная математика</a:t>
            </a:r>
            <a:endParaRPr lang="ru-RU" sz="14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1598" y="0"/>
            <a:ext cx="1349738" cy="1061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2577" y="77905"/>
            <a:ext cx="615950" cy="61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9863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2967" y="4555450"/>
            <a:ext cx="2451100" cy="220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0" y="136623"/>
            <a:ext cx="9144000" cy="140256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303931" y="217608"/>
            <a:ext cx="86701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>
                <a:solidFill>
                  <a:schemeClr val="accent6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ОБНОВЛЕНИЕ МАТЕРИАЛЬНО-ТЕХНИЧЕСКОЙ БАЗЫ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03931" y="1603679"/>
            <a:ext cx="85325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/>
              <a:t>БЮДЖЕТ</a:t>
            </a:r>
          </a:p>
          <a:p>
            <a:r>
              <a:rPr lang="ru-RU" sz="1600" dirty="0" smtClean="0"/>
              <a:t>Ремонт </a:t>
            </a:r>
            <a:r>
              <a:rPr lang="ru-RU" sz="1600" dirty="0"/>
              <a:t>крыши в корпусе «Росинка» </a:t>
            </a:r>
          </a:p>
          <a:p>
            <a:r>
              <a:rPr lang="ru-RU" sz="1600" dirty="0" smtClean="0"/>
              <a:t>Ремонт </a:t>
            </a:r>
            <a:r>
              <a:rPr lang="ru-RU" sz="1600" dirty="0"/>
              <a:t>группового помещения в корпусе «Росинка» </a:t>
            </a:r>
          </a:p>
          <a:p>
            <a:r>
              <a:rPr lang="ru-RU" sz="1600" dirty="0" smtClean="0"/>
              <a:t>Закупка </a:t>
            </a:r>
            <a:r>
              <a:rPr lang="ru-RU" sz="1600" dirty="0"/>
              <a:t>моющих средств </a:t>
            </a:r>
          </a:p>
          <a:p>
            <a:r>
              <a:rPr lang="ru-RU" sz="1600" dirty="0" smtClean="0"/>
              <a:t>Закупка </a:t>
            </a:r>
            <a:r>
              <a:rPr lang="ru-RU" sz="1600" dirty="0"/>
              <a:t>развивающих игр, оборудования для РППС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  <a:t>9</a:t>
            </a:fld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303931" y="3283167"/>
            <a:ext cx="8169159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/>
              <a:t>ВНЕБЮДЖЕТ</a:t>
            </a:r>
          </a:p>
          <a:p>
            <a:r>
              <a:rPr lang="ru-RU" sz="1600" dirty="0" smtClean="0"/>
              <a:t>(</a:t>
            </a:r>
            <a:r>
              <a:rPr lang="ru-RU" sz="1600" dirty="0"/>
              <a:t>дополнительные образовательные услуги </a:t>
            </a:r>
            <a:r>
              <a:rPr lang="ru-RU" sz="1600" dirty="0" smtClean="0"/>
              <a:t>(</a:t>
            </a:r>
            <a:r>
              <a:rPr lang="ru-RU" sz="1600" dirty="0"/>
              <a:t>платные) 	</a:t>
            </a:r>
            <a:endParaRPr lang="ru-RU" sz="1600" dirty="0" smtClean="0"/>
          </a:p>
          <a:p>
            <a:r>
              <a:rPr lang="ru-RU" sz="1600" dirty="0" smtClean="0"/>
              <a:t>Мягкий </a:t>
            </a:r>
            <a:r>
              <a:rPr lang="ru-RU" sz="1600" dirty="0"/>
              <a:t>инвентарь, игрушки </a:t>
            </a:r>
          </a:p>
          <a:p>
            <a:r>
              <a:rPr lang="ru-RU" sz="1600" dirty="0" smtClean="0"/>
              <a:t>Песок</a:t>
            </a:r>
            <a:r>
              <a:rPr lang="ru-RU" sz="1600" dirty="0"/>
              <a:t>, песочница, канцтовары </a:t>
            </a:r>
          </a:p>
          <a:p>
            <a:r>
              <a:rPr lang="ru-RU" sz="1600" dirty="0" smtClean="0"/>
              <a:t>Мебель </a:t>
            </a:r>
            <a:r>
              <a:rPr lang="ru-RU" sz="1600" dirty="0"/>
              <a:t>для групп (корпус «Ручеек») </a:t>
            </a:r>
          </a:p>
          <a:p>
            <a:r>
              <a:rPr lang="ru-RU" sz="1600" dirty="0" smtClean="0"/>
              <a:t>Косметический </a:t>
            </a:r>
            <a:r>
              <a:rPr lang="ru-RU" sz="1600" dirty="0"/>
              <a:t>ремонт холла, групповых помещений, лестничных маршей, цоколя зданий </a:t>
            </a:r>
          </a:p>
          <a:p>
            <a:r>
              <a:rPr lang="ru-RU" sz="1600" dirty="0" smtClean="0"/>
              <a:t>Покупка </a:t>
            </a:r>
            <a:r>
              <a:rPr lang="ru-RU" sz="1600" dirty="0"/>
              <a:t>стиральной машины (корпус «Ручеек») </a:t>
            </a:r>
          </a:p>
          <a:p>
            <a:r>
              <a:rPr lang="ru-RU" sz="1600" dirty="0" smtClean="0"/>
              <a:t>Покупка </a:t>
            </a:r>
            <a:r>
              <a:rPr lang="ru-RU" sz="1600" dirty="0"/>
              <a:t>морозильной камеры (корпус «Сказка»)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03931" y="5486310"/>
            <a:ext cx="36774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/>
              <a:t>Договор пожертвования: </a:t>
            </a:r>
            <a:endParaRPr lang="ru-RU" sz="1600" b="1" dirty="0" smtClean="0"/>
          </a:p>
          <a:p>
            <a:r>
              <a:rPr lang="ru-RU" sz="1600" dirty="0" smtClean="0"/>
              <a:t>Мебель </a:t>
            </a:r>
            <a:r>
              <a:rPr lang="ru-RU" sz="1600" dirty="0"/>
              <a:t>для группы (корпус «Росинка») </a:t>
            </a:r>
          </a:p>
        </p:txBody>
      </p:sp>
      <p:pic>
        <p:nvPicPr>
          <p:cNvPr id="10243" name="Picture 3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3193" y="772501"/>
            <a:ext cx="615950" cy="61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7678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Тема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5406</TotalTime>
  <Words>1664</Words>
  <Application>Microsoft Office PowerPoint</Application>
  <PresentationFormat>Экран (4:3)</PresentationFormat>
  <Paragraphs>327</Paragraphs>
  <Slides>21</Slides>
  <Notes>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6" baseType="lpstr">
      <vt:lpstr>Arial</vt:lpstr>
      <vt:lpstr>Open Sans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УчебныеПрезентации.РФ</dc:creator>
  <cp:lastModifiedBy>User</cp:lastModifiedBy>
  <cp:revision>58</cp:revision>
  <dcterms:created xsi:type="dcterms:W3CDTF">2014-03-14T10:37:25Z</dcterms:created>
  <dcterms:modified xsi:type="dcterms:W3CDTF">2022-10-17T14:38:19Z</dcterms:modified>
</cp:coreProperties>
</file>